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8" r:id="rId15"/>
    <p:sldId id="267" r:id="rId16"/>
  </p:sldIdLst>
  <p:sldSz cx="18288000" cy="10287000"/>
  <p:notesSz cx="6858000" cy="9144000"/>
  <p:embeddedFontLst>
    <p:embeddedFont>
      <p:font typeface="Literata Bold" charset="0"/>
      <p:regular r:id="rId17"/>
    </p:embeddedFont>
    <p:embeddedFont>
      <p:font typeface="Questrial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-8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8.svg"/><Relationship Id="rId5" Type="http://schemas.openxmlformats.org/officeDocument/2006/relationships/image" Target="../media/image40.sv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3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2.svg"/><Relationship Id="rId9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A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72343">
            <a:off x="10901606" y="5159415"/>
            <a:ext cx="643405" cy="4114800"/>
          </a:xfrm>
          <a:custGeom>
            <a:avLst/>
            <a:gdLst/>
            <a:ahLst/>
            <a:cxnLst/>
            <a:rect l="l" t="t" r="r" b="b"/>
            <a:pathLst>
              <a:path w="643405" h="4114800">
                <a:moveTo>
                  <a:pt x="0" y="0"/>
                </a:moveTo>
                <a:lnTo>
                  <a:pt x="643405" y="0"/>
                </a:lnTo>
                <a:lnTo>
                  <a:pt x="6434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41242" y="3130092"/>
            <a:ext cx="4347358" cy="4909747"/>
          </a:xfrm>
          <a:custGeom>
            <a:avLst/>
            <a:gdLst/>
            <a:ahLst/>
            <a:cxnLst/>
            <a:rect l="l" t="t" r="r" b="b"/>
            <a:pathLst>
              <a:path w="4347358" h="4909747">
                <a:moveTo>
                  <a:pt x="0" y="0"/>
                </a:moveTo>
                <a:lnTo>
                  <a:pt x="4347358" y="0"/>
                </a:lnTo>
                <a:lnTo>
                  <a:pt x="4347358" y="4909747"/>
                </a:lnTo>
                <a:lnTo>
                  <a:pt x="0" y="490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71184">
            <a:off x="15751285" y="1187271"/>
            <a:ext cx="1849071" cy="1684336"/>
          </a:xfrm>
          <a:custGeom>
            <a:avLst/>
            <a:gdLst/>
            <a:ahLst/>
            <a:cxnLst/>
            <a:rect l="l" t="t" r="r" b="b"/>
            <a:pathLst>
              <a:path w="1849071" h="1684336">
                <a:moveTo>
                  <a:pt x="0" y="0"/>
                </a:moveTo>
                <a:lnTo>
                  <a:pt x="1849071" y="0"/>
                </a:lnTo>
                <a:lnTo>
                  <a:pt x="1849071" y="1684336"/>
                </a:lnTo>
                <a:lnTo>
                  <a:pt x="0" y="1684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25367">
            <a:off x="9237645" y="7347666"/>
            <a:ext cx="1238172" cy="1127862"/>
          </a:xfrm>
          <a:custGeom>
            <a:avLst/>
            <a:gdLst/>
            <a:ahLst/>
            <a:cxnLst/>
            <a:rect l="l" t="t" r="r" b="b"/>
            <a:pathLst>
              <a:path w="1238172" h="1127862">
                <a:moveTo>
                  <a:pt x="0" y="0"/>
                </a:moveTo>
                <a:lnTo>
                  <a:pt x="1238172" y="0"/>
                </a:lnTo>
                <a:lnTo>
                  <a:pt x="1238172" y="1127862"/>
                </a:lnTo>
                <a:lnTo>
                  <a:pt x="0" y="112786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12661">
            <a:off x="751467" y="248376"/>
            <a:ext cx="6882168" cy="2252346"/>
          </a:xfrm>
          <a:custGeom>
            <a:avLst/>
            <a:gdLst/>
            <a:ahLst/>
            <a:cxnLst/>
            <a:rect l="l" t="t" r="r" b="b"/>
            <a:pathLst>
              <a:path w="6882168" h="2252346">
                <a:moveTo>
                  <a:pt x="0" y="0"/>
                </a:moveTo>
                <a:lnTo>
                  <a:pt x="6882168" y="0"/>
                </a:lnTo>
                <a:lnTo>
                  <a:pt x="6882168" y="2252346"/>
                </a:lnTo>
                <a:lnTo>
                  <a:pt x="0" y="22523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63405" y="3025032"/>
            <a:ext cx="10971119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8"/>
              </a:lnSpc>
            </a:pPr>
            <a:r>
              <a:rPr lang="en-US" sz="4698" dirty="0">
                <a:solidFill>
                  <a:srgbClr val="22201E"/>
                </a:solidFill>
                <a:latin typeface="Literata Bold"/>
              </a:rPr>
              <a:t>LÜTFİYE </a:t>
            </a:r>
            <a:r>
              <a:rPr lang="tr-TR" sz="4698" dirty="0" smtClean="0">
                <a:solidFill>
                  <a:srgbClr val="22201E"/>
                </a:solidFill>
                <a:latin typeface="Literata Bold"/>
              </a:rPr>
              <a:t>    </a:t>
            </a:r>
            <a:r>
              <a:rPr lang="en-US" sz="4698" dirty="0" smtClean="0">
                <a:solidFill>
                  <a:srgbClr val="22201E"/>
                </a:solidFill>
                <a:latin typeface="Literata Bold"/>
              </a:rPr>
              <a:t>BENLİ </a:t>
            </a:r>
            <a:r>
              <a:rPr lang="tr-TR" sz="4698" dirty="0" smtClean="0">
                <a:solidFill>
                  <a:srgbClr val="22201E"/>
                </a:solidFill>
                <a:latin typeface="Literata Bold"/>
              </a:rPr>
              <a:t>    </a:t>
            </a:r>
            <a:r>
              <a:rPr lang="en-US" sz="4698" dirty="0" smtClean="0">
                <a:solidFill>
                  <a:srgbClr val="22201E"/>
                </a:solidFill>
                <a:latin typeface="Literata Bold"/>
              </a:rPr>
              <a:t>ORTAOKULU PSİKOLOJİK</a:t>
            </a:r>
            <a:r>
              <a:rPr lang="tr-TR" sz="4698" dirty="0" smtClean="0">
                <a:solidFill>
                  <a:srgbClr val="22201E"/>
                </a:solidFill>
                <a:latin typeface="Literata Bold"/>
              </a:rPr>
              <a:t>   </a:t>
            </a:r>
            <a:r>
              <a:rPr lang="en-US" sz="4698" dirty="0" smtClean="0">
                <a:solidFill>
                  <a:srgbClr val="22201E"/>
                </a:solidFill>
                <a:latin typeface="Literata Bold"/>
              </a:rPr>
              <a:t> </a:t>
            </a:r>
            <a:r>
              <a:rPr lang="en-US" sz="4698" dirty="0">
                <a:solidFill>
                  <a:srgbClr val="22201E"/>
                </a:solidFill>
                <a:latin typeface="Literata Bold"/>
              </a:rPr>
              <a:t>DANIŞMANLIK </a:t>
            </a:r>
            <a:r>
              <a:rPr lang="tr-TR" sz="4698" dirty="0" smtClean="0">
                <a:solidFill>
                  <a:srgbClr val="22201E"/>
                </a:solidFill>
                <a:latin typeface="Literata Bold"/>
              </a:rPr>
              <a:t>  </a:t>
            </a:r>
            <a:r>
              <a:rPr lang="en-US" sz="4698" dirty="0" smtClean="0">
                <a:solidFill>
                  <a:srgbClr val="22201E"/>
                </a:solidFill>
                <a:latin typeface="Literata Bold"/>
              </a:rPr>
              <a:t>VE </a:t>
            </a:r>
            <a:r>
              <a:rPr lang="en-US" sz="4698" dirty="0">
                <a:solidFill>
                  <a:srgbClr val="22201E"/>
                </a:solidFill>
                <a:latin typeface="Literata Bold"/>
              </a:rPr>
              <a:t>REHBERLİK </a:t>
            </a:r>
            <a:r>
              <a:rPr lang="tr-TR" sz="4698" dirty="0" smtClean="0">
                <a:solidFill>
                  <a:srgbClr val="22201E"/>
                </a:solidFill>
                <a:latin typeface="Literata Bold"/>
              </a:rPr>
              <a:t>    </a:t>
            </a:r>
            <a:r>
              <a:rPr lang="en-US" sz="4698" dirty="0" smtClean="0">
                <a:solidFill>
                  <a:srgbClr val="22201E"/>
                </a:solidFill>
                <a:latin typeface="Literata Bold"/>
              </a:rPr>
              <a:t>SERVİSİ</a:t>
            </a:r>
            <a:endParaRPr lang="en-US" sz="4698" dirty="0">
              <a:solidFill>
                <a:srgbClr val="22201E"/>
              </a:solidFill>
              <a:latin typeface="Literat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99775" y="1176470"/>
            <a:ext cx="5748040" cy="75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2"/>
              </a:lnSpc>
              <a:spcBef>
                <a:spcPct val="0"/>
              </a:spcBef>
            </a:pPr>
            <a:r>
              <a:rPr lang="en-US" sz="4359">
                <a:solidFill>
                  <a:srgbClr val="F6F4EA"/>
                </a:solidFill>
                <a:latin typeface="Questrial"/>
              </a:rPr>
              <a:t>LGS TANITIM SUNUMU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99775" y="8636917"/>
            <a:ext cx="4916388" cy="123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6F4EA"/>
                </a:solidFill>
                <a:latin typeface="Questrial"/>
              </a:rPr>
              <a:t>TALHA MUSTAFA AK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6F4EA"/>
                </a:solidFill>
                <a:latin typeface="Questrial"/>
              </a:rPr>
              <a:t>PSİKOLOJİK DANIŞMAN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56851" y="5795525"/>
            <a:ext cx="3818812" cy="4209112"/>
          </a:xfrm>
          <a:custGeom>
            <a:avLst/>
            <a:gdLst/>
            <a:ahLst/>
            <a:cxnLst/>
            <a:rect l="l" t="t" r="r" b="b"/>
            <a:pathLst>
              <a:path w="3818812" h="4209112">
                <a:moveTo>
                  <a:pt x="0" y="0"/>
                </a:moveTo>
                <a:lnTo>
                  <a:pt x="3818812" y="0"/>
                </a:lnTo>
                <a:lnTo>
                  <a:pt x="3818812" y="4209112"/>
                </a:lnTo>
                <a:lnTo>
                  <a:pt x="0" y="4209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5927">
            <a:off x="3248334" y="-160076"/>
            <a:ext cx="11167537" cy="3654830"/>
          </a:xfrm>
          <a:custGeom>
            <a:avLst/>
            <a:gdLst/>
            <a:ahLst/>
            <a:cxnLst/>
            <a:rect l="l" t="t" r="r" b="b"/>
            <a:pathLst>
              <a:path w="11167537" h="3654830">
                <a:moveTo>
                  <a:pt x="0" y="0"/>
                </a:moveTo>
                <a:lnTo>
                  <a:pt x="11167537" y="0"/>
                </a:lnTo>
                <a:lnTo>
                  <a:pt x="11167537" y="3654830"/>
                </a:lnTo>
                <a:lnTo>
                  <a:pt x="0" y="3654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23943" y="466554"/>
            <a:ext cx="9381425" cy="219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600">
                <a:solidFill>
                  <a:srgbClr val="2E2C2B"/>
                </a:solidFill>
                <a:latin typeface="Literata Bold"/>
              </a:rPr>
              <a:t>YEREL YERLEŞTİRME (İKAMET ADRESİ)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3953" y="3575442"/>
            <a:ext cx="17300094" cy="1265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0"/>
              </a:lnSpc>
              <a:spcBef>
                <a:spcPct val="0"/>
              </a:spcBef>
            </a:pPr>
            <a:r>
              <a:rPr lang="en-US" sz="3884">
                <a:solidFill>
                  <a:srgbClr val="2E2C2B"/>
                </a:solidFill>
                <a:latin typeface="Open Sauce"/>
              </a:rPr>
              <a:t>Yerel yerleştirme sistemine göre öğrenciler, ikamet adreslerine göre okullara yerleştirilirler.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9429" y="5231486"/>
            <a:ext cx="16765347" cy="1366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0"/>
              </a:lnSpc>
              <a:spcBef>
                <a:spcPct val="0"/>
              </a:spcBef>
            </a:pPr>
            <a:r>
              <a:rPr lang="en-US" sz="3878">
                <a:solidFill>
                  <a:srgbClr val="2E2C2B"/>
                </a:solidFill>
                <a:latin typeface="Questrial"/>
              </a:rPr>
              <a:t>İkamet adresinde eşitlik bozulmazsa yani iki öğrencide kayıt alanında ise, OBP’si yüksek olan öğrenci okula yerleştirilir.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3953" y="6988538"/>
            <a:ext cx="11700141" cy="1358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2E2C2B"/>
                </a:solidFill>
                <a:latin typeface="Questrial"/>
              </a:rPr>
              <a:t>Eşitlik devam ederse sırasıyla 8,7,6.sınıf YBP’larına bakılır.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5317">
            <a:off x="1430491" y="882332"/>
            <a:ext cx="4085950" cy="1337220"/>
          </a:xfrm>
          <a:custGeom>
            <a:avLst/>
            <a:gdLst/>
            <a:ahLst/>
            <a:cxnLst/>
            <a:rect l="l" t="t" r="r" b="b"/>
            <a:pathLst>
              <a:path w="4085950" h="1337220">
                <a:moveTo>
                  <a:pt x="0" y="0"/>
                </a:moveTo>
                <a:lnTo>
                  <a:pt x="4085950" y="0"/>
                </a:lnTo>
                <a:lnTo>
                  <a:pt x="4085950" y="1337220"/>
                </a:lnTo>
                <a:lnTo>
                  <a:pt x="0" y="1337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267156" y="5495923"/>
            <a:ext cx="1444552" cy="1683230"/>
            <a:chOff x="0" y="0"/>
            <a:chExt cx="1926070" cy="224430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438417"/>
              <a:ext cx="1805890" cy="180589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C25B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483569" y="0"/>
              <a:ext cx="1442501" cy="1888708"/>
            </a:xfrm>
            <a:custGeom>
              <a:avLst/>
              <a:gdLst/>
              <a:ahLst/>
              <a:cxnLst/>
              <a:rect l="l" t="t" r="r" b="b"/>
              <a:pathLst>
                <a:path w="1442501" h="1888708">
                  <a:moveTo>
                    <a:pt x="0" y="0"/>
                  </a:moveTo>
                  <a:lnTo>
                    <a:pt x="1442501" y="0"/>
                  </a:lnTo>
                  <a:lnTo>
                    <a:pt x="1442501" y="1888708"/>
                  </a:lnTo>
                  <a:lnTo>
                    <a:pt x="0" y="1888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6261940" y="143668"/>
            <a:ext cx="6458002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22201E"/>
                </a:solidFill>
                <a:latin typeface="Literata Bold"/>
              </a:rPr>
              <a:t>NASIL HAZIRLANMALIYIM?</a:t>
            </a:r>
          </a:p>
        </p:txBody>
      </p:sp>
      <p:sp>
        <p:nvSpPr>
          <p:cNvPr id="9" name="Freeform 9"/>
          <p:cNvSpPr/>
          <p:nvPr/>
        </p:nvSpPr>
        <p:spPr>
          <a:xfrm rot="-880592">
            <a:off x="8049392" y="2112476"/>
            <a:ext cx="1880080" cy="2481954"/>
          </a:xfrm>
          <a:custGeom>
            <a:avLst/>
            <a:gdLst/>
            <a:ahLst/>
            <a:cxnLst/>
            <a:rect l="l" t="t" r="r" b="b"/>
            <a:pathLst>
              <a:path w="1880080" h="2481954">
                <a:moveTo>
                  <a:pt x="0" y="0"/>
                </a:moveTo>
                <a:lnTo>
                  <a:pt x="1880080" y="0"/>
                </a:lnTo>
                <a:lnTo>
                  <a:pt x="1880080" y="2481953"/>
                </a:lnTo>
                <a:lnTo>
                  <a:pt x="0" y="2481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55317">
            <a:off x="12071116" y="4710239"/>
            <a:ext cx="4085950" cy="1337220"/>
          </a:xfrm>
          <a:custGeom>
            <a:avLst/>
            <a:gdLst/>
            <a:ahLst/>
            <a:cxnLst/>
            <a:rect l="l" t="t" r="r" b="b"/>
            <a:pathLst>
              <a:path w="4085950" h="1337220">
                <a:moveTo>
                  <a:pt x="0" y="0"/>
                </a:moveTo>
                <a:lnTo>
                  <a:pt x="4085950" y="0"/>
                </a:lnTo>
                <a:lnTo>
                  <a:pt x="4085950" y="1337220"/>
                </a:lnTo>
                <a:lnTo>
                  <a:pt x="0" y="1337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86512" y="1172958"/>
            <a:ext cx="4173909" cy="67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22201E"/>
                </a:solidFill>
                <a:latin typeface="Questrial"/>
              </a:rPr>
              <a:t>HEDEF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40575" y="4706384"/>
            <a:ext cx="1265783" cy="67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22201E"/>
                </a:solidFill>
                <a:latin typeface="Questrial"/>
              </a:rPr>
              <a:t>PLAN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54050" y="1276622"/>
            <a:ext cx="2320082" cy="67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22201E"/>
                </a:solidFill>
                <a:latin typeface="Questrial"/>
              </a:rPr>
              <a:t>ODAKLAN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36378" y="4999754"/>
            <a:ext cx="243775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dirty="0">
                <a:solidFill>
                  <a:srgbClr val="22201E"/>
                </a:solidFill>
                <a:latin typeface="Questrial"/>
              </a:rPr>
              <a:t>DENEME</a:t>
            </a:r>
          </a:p>
        </p:txBody>
      </p:sp>
      <p:sp>
        <p:nvSpPr>
          <p:cNvPr id="15" name="Freeform 15"/>
          <p:cNvSpPr/>
          <p:nvPr/>
        </p:nvSpPr>
        <p:spPr>
          <a:xfrm rot="255317">
            <a:off x="1430491" y="4416869"/>
            <a:ext cx="4085950" cy="1337220"/>
          </a:xfrm>
          <a:custGeom>
            <a:avLst/>
            <a:gdLst/>
            <a:ahLst/>
            <a:cxnLst/>
            <a:rect l="l" t="t" r="r" b="b"/>
            <a:pathLst>
              <a:path w="4085950" h="1337220">
                <a:moveTo>
                  <a:pt x="0" y="0"/>
                </a:moveTo>
                <a:lnTo>
                  <a:pt x="4085950" y="0"/>
                </a:lnTo>
                <a:lnTo>
                  <a:pt x="4085950" y="1337220"/>
                </a:lnTo>
                <a:lnTo>
                  <a:pt x="0" y="1337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55317">
            <a:off x="12071116" y="987107"/>
            <a:ext cx="4085950" cy="1337220"/>
          </a:xfrm>
          <a:custGeom>
            <a:avLst/>
            <a:gdLst/>
            <a:ahLst/>
            <a:cxnLst/>
            <a:rect l="l" t="t" r="r" b="b"/>
            <a:pathLst>
              <a:path w="4085950" h="1337220">
                <a:moveTo>
                  <a:pt x="0" y="0"/>
                </a:moveTo>
                <a:lnTo>
                  <a:pt x="4085950" y="0"/>
                </a:lnTo>
                <a:lnTo>
                  <a:pt x="4085950" y="1337220"/>
                </a:lnTo>
                <a:lnTo>
                  <a:pt x="0" y="1337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96552" y="2388349"/>
            <a:ext cx="6887959" cy="139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22201E"/>
                </a:solidFill>
                <a:latin typeface="Questrial"/>
              </a:rPr>
              <a:t>Öncelikle kendimize bir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22201E"/>
                </a:solidFill>
                <a:latin typeface="Questrial"/>
              </a:rPr>
              <a:t>hedef belirlemeliyiz.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6552" y="5981700"/>
            <a:ext cx="8477087" cy="272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22201E"/>
                </a:solidFill>
                <a:latin typeface="Questrial"/>
              </a:rPr>
              <a:t>Hedefimize ulaşmak için neler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22201E"/>
                </a:solidFill>
                <a:latin typeface="Questrial"/>
              </a:rPr>
              <a:t>yapmamız gerektiğini tespit edip,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22201E"/>
                </a:solidFill>
                <a:latin typeface="Questrial"/>
              </a:rPr>
              <a:t>bunları planlı şekilde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22201E"/>
                </a:solidFill>
                <a:latin typeface="Questrial"/>
              </a:rPr>
              <a:t>uygulamalıyız.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53159" y="2388349"/>
            <a:ext cx="7334841" cy="204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22201E"/>
                </a:solidFill>
                <a:latin typeface="Questrial"/>
              </a:rPr>
              <a:t>Odaklanmamızı zorlaştıracak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22201E"/>
                </a:solidFill>
                <a:latin typeface="Questrial"/>
              </a:rPr>
              <a:t>telefon, oyun, dizi vb. şeylerle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22201E"/>
                </a:solidFill>
                <a:latin typeface="Questrial"/>
              </a:rPr>
              <a:t>aramıza mesafe koymalıyız.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53159" y="6324600"/>
            <a:ext cx="7181845" cy="204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22201E"/>
                </a:solidFill>
                <a:latin typeface="Questrial"/>
              </a:rPr>
              <a:t>Belli aralıklarla çalışmalarımızı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22201E"/>
                </a:solidFill>
                <a:latin typeface="Questrial"/>
              </a:rPr>
              <a:t>denemeli, eksiklerimizi tespit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22201E"/>
                </a:solidFill>
                <a:latin typeface="Questrial"/>
              </a:rPr>
              <a:t>etmeli ve tamamlamalıyız.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6037212"/>
              </p:ext>
            </p:extLst>
          </p:nvPr>
        </p:nvGraphicFramePr>
        <p:xfrm>
          <a:off x="2" y="1634842"/>
          <a:ext cx="18288000" cy="886018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1200"/>
                <a:gridCol w="2134654"/>
                <a:gridCol w="2418372"/>
                <a:gridCol w="2127485"/>
                <a:gridCol w="1527921"/>
                <a:gridCol w="1961156"/>
                <a:gridCol w="2088028"/>
                <a:gridCol w="2024592"/>
                <a:gridCol w="2024592"/>
              </a:tblGrid>
              <a:tr h="16001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İL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İLÇE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OKUL ADI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OKUL TÜRÜ/PROGRAM TÜRÜ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DİL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 smtClean="0">
                          <a:effectLst/>
                        </a:rPr>
                        <a:t>2023</a:t>
                      </a:r>
                      <a:r>
                        <a:rPr lang="tr-TR" sz="2000" u="none" strike="noStrike" dirty="0">
                          <a:effectLst/>
                        </a:rPr>
                        <a:t/>
                      </a:r>
                      <a:br>
                        <a:rPr lang="tr-TR" sz="2000" u="none" strike="noStrike" dirty="0">
                          <a:effectLst/>
                        </a:rPr>
                      </a:br>
                      <a:r>
                        <a:rPr lang="tr-TR" sz="2000" u="none" strike="noStrike" dirty="0">
                          <a:effectLst/>
                        </a:rPr>
                        <a:t>EN DÜŞÜK YÜZDELİK DİLİM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>
                          <a:effectLst/>
                        </a:rPr>
                        <a:t>202</a:t>
                      </a:r>
                      <a:r>
                        <a:rPr lang="tr-TR" sz="2000" u="none" strike="noStrike" dirty="0" smtClean="0">
                          <a:effectLst/>
                        </a:rPr>
                        <a:t>1</a:t>
                      </a:r>
                      <a:r>
                        <a:rPr lang="es-ES" sz="2000" u="none" strike="noStrike" dirty="0" smtClean="0">
                          <a:effectLst/>
                        </a:rPr>
                        <a:t> </a:t>
                      </a:r>
                      <a:endParaRPr lang="tr-TR" sz="20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S" sz="2000" u="none" strike="noStrike" dirty="0" smtClean="0">
                          <a:effectLst/>
                        </a:rPr>
                        <a:t>TABAN </a:t>
                      </a:r>
                      <a:r>
                        <a:rPr lang="es-ES" sz="2000" u="none" strike="noStrike" dirty="0">
                          <a:effectLst/>
                        </a:rPr>
                        <a:t>PUAN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>
                          <a:effectLst/>
                        </a:rPr>
                        <a:t>202</a:t>
                      </a:r>
                      <a:r>
                        <a:rPr lang="tr-TR" sz="2000" u="none" strike="noStrike" dirty="0" smtClean="0">
                          <a:effectLst/>
                        </a:rPr>
                        <a:t>2</a:t>
                      </a:r>
                      <a:r>
                        <a:rPr lang="es-ES" sz="2000" u="none" strike="noStrike" dirty="0">
                          <a:effectLst/>
                        </a:rPr>
                        <a:t/>
                      </a:r>
                      <a:br>
                        <a:rPr lang="es-ES" sz="2000" u="none" strike="noStrike" dirty="0">
                          <a:effectLst/>
                        </a:rPr>
                      </a:br>
                      <a:r>
                        <a:rPr lang="es-ES" sz="2000" u="none" strike="noStrike" dirty="0">
                          <a:effectLst/>
                        </a:rPr>
                        <a:t>TABAN PUAN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>
                          <a:effectLst/>
                        </a:rPr>
                        <a:t>202</a:t>
                      </a:r>
                      <a:r>
                        <a:rPr lang="tr-TR" sz="2000" u="none" strike="noStrike" dirty="0" smtClean="0">
                          <a:effectLst/>
                        </a:rPr>
                        <a:t>3</a:t>
                      </a:r>
                    </a:p>
                    <a:p>
                      <a:pPr algn="ctr" fontAlgn="ctr"/>
                      <a:r>
                        <a:rPr lang="es-ES" sz="2000" u="none" strike="noStrike" dirty="0" smtClean="0">
                          <a:effectLst/>
                        </a:rPr>
                        <a:t> </a:t>
                      </a:r>
                      <a:r>
                        <a:rPr lang="es-ES" sz="2000" u="none" strike="noStrike" dirty="0">
                          <a:effectLst/>
                        </a:rPr>
                        <a:t>TABAN PUAN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22459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YENİŞEHİR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kern="1200" dirty="0" smtClean="0">
                          <a:effectLst/>
                        </a:rPr>
                        <a:t>Eyüp Aygar Fen Lisesi</a:t>
                      </a:r>
                      <a:r>
                        <a:rPr lang="tr-TR" sz="2000" b="1" dirty="0" smtClean="0"/>
                        <a:t/>
                      </a:r>
                      <a:br>
                        <a:rPr lang="tr-TR" sz="2000" b="1" dirty="0" smtClean="0"/>
                      </a:b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Fen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İngilizce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462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476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486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8913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YENİŞEHİR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kern="1200" dirty="0" smtClean="0">
                          <a:effectLst/>
                        </a:rPr>
                        <a:t>Yahya Akel Fen Lisesi</a:t>
                      </a:r>
                      <a:r>
                        <a:rPr lang="tr-TR" sz="2000" b="1" dirty="0" smtClean="0"/>
                        <a:t/>
                      </a:r>
                      <a:br>
                        <a:rPr lang="tr-TR" sz="2000" b="1" dirty="0" smtClean="0"/>
                      </a:b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Fen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İngilizce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1,29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448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466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880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TARSUS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kern="1200" dirty="0" smtClean="0">
                          <a:effectLst/>
                        </a:rPr>
                        <a:t>Sesim Sarpkaya Fen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Fen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İngilizce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472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MEZİTLİ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kern="1200" dirty="0" smtClean="0">
                          <a:effectLst/>
                        </a:rPr>
                        <a:t>İçel Anadolu Lisesi</a:t>
                      </a:r>
                      <a:r>
                        <a:rPr lang="tr-TR" sz="2000" b="1" dirty="0" smtClean="0"/>
                        <a:t/>
                      </a:r>
                      <a:br>
                        <a:rPr lang="tr-TR" sz="2000" b="1" dirty="0" smtClean="0"/>
                      </a:b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>
                          <a:effectLst/>
                        </a:rPr>
                        <a:t>Anadolu Lisesi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İngilizce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3,67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421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464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21219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AKDENİZ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kern="1200" dirty="0" smtClean="0">
                          <a:effectLst/>
                        </a:rPr>
                        <a:t>75.Yıl Fen Lisesi</a:t>
                      </a:r>
                      <a:r>
                        <a:rPr lang="tr-TR" sz="2000" b="1" dirty="0" smtClean="0"/>
                        <a:t/>
                      </a:r>
                      <a:br>
                        <a:rPr lang="tr-TR" sz="2000" b="1" dirty="0" smtClean="0"/>
                      </a:b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Fen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İngilizce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4,77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456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504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TARSUS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kern="1200" dirty="0" smtClean="0">
                          <a:effectLst/>
                        </a:rPr>
                        <a:t>Tarsus Şehit Halil Özdemir Fen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Fen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İngilizce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5,68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403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426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</a:t>
                      </a: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2695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TARSUS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kern="1200" dirty="0" smtClean="0">
                          <a:effectLst/>
                        </a:rPr>
                        <a:t>Tarsus Borsa İstanbul Şehit Umut Sami Şensoy Anadolu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Anadolu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İngilizce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4038599" y="5715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4000" dirty="0"/>
          </a:p>
        </p:txBody>
      </p:sp>
      <p:grpSp>
        <p:nvGrpSpPr>
          <p:cNvPr id="4" name="Group 6"/>
          <p:cNvGrpSpPr/>
          <p:nvPr/>
        </p:nvGrpSpPr>
        <p:grpSpPr>
          <a:xfrm rot="5400000">
            <a:off x="8267702" y="-8267697"/>
            <a:ext cx="1752600" cy="18288000"/>
            <a:chOff x="0" y="0"/>
            <a:chExt cx="1686955" cy="2709333"/>
          </a:xfrm>
        </p:grpSpPr>
        <p:sp>
          <p:nvSpPr>
            <p:cNvPr id="5" name="Freeform 7"/>
            <p:cNvSpPr/>
            <p:nvPr/>
          </p:nvSpPr>
          <p:spPr>
            <a:xfrm>
              <a:off x="0" y="0"/>
              <a:ext cx="1686955" cy="2709333"/>
            </a:xfrm>
            <a:custGeom>
              <a:avLst/>
              <a:gdLst/>
              <a:ahLst/>
              <a:cxnLst/>
              <a:rect l="l" t="t" r="r" b="b"/>
              <a:pathLst>
                <a:path w="1686955" h="2709333">
                  <a:moveTo>
                    <a:pt x="0" y="0"/>
                  </a:moveTo>
                  <a:lnTo>
                    <a:pt x="1686955" y="0"/>
                  </a:lnTo>
                  <a:lnTo>
                    <a:pt x="16869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1AB82"/>
            </a:solidFill>
          </p:spPr>
        </p:sp>
        <p:sp>
          <p:nvSpPr>
            <p:cNvPr id="6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60"/>
                </a:lnSpc>
              </a:pPr>
              <a:endParaRPr/>
            </a:p>
          </p:txBody>
        </p:sp>
      </p:grpSp>
      <p:sp>
        <p:nvSpPr>
          <p:cNvPr id="7" name="Dikdörtgen 6"/>
          <p:cNvSpPr/>
          <p:nvPr/>
        </p:nvSpPr>
        <p:spPr>
          <a:xfrm>
            <a:off x="2" y="522359"/>
            <a:ext cx="17983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/>
              <a:t>MERSİN’DE LGS İLE ÖĞRENCİ ALAN </a:t>
            </a:r>
            <a:r>
              <a:rPr lang="tr-TR" sz="4000" dirty="0" smtClean="0"/>
              <a:t>EN İYİ LİSELER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xmlns="" val="7157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 rot="5400000">
            <a:off x="8267702" y="-8267697"/>
            <a:ext cx="1752600" cy="18288000"/>
            <a:chOff x="0" y="0"/>
            <a:chExt cx="1686955" cy="2709333"/>
          </a:xfrm>
        </p:grpSpPr>
        <p:sp>
          <p:nvSpPr>
            <p:cNvPr id="4" name="Freeform 7"/>
            <p:cNvSpPr/>
            <p:nvPr/>
          </p:nvSpPr>
          <p:spPr>
            <a:xfrm>
              <a:off x="0" y="0"/>
              <a:ext cx="1686955" cy="2709333"/>
            </a:xfrm>
            <a:custGeom>
              <a:avLst/>
              <a:gdLst/>
              <a:ahLst/>
              <a:cxnLst/>
              <a:rect l="l" t="t" r="r" b="b"/>
              <a:pathLst>
                <a:path w="1686955" h="2709333">
                  <a:moveTo>
                    <a:pt x="0" y="0"/>
                  </a:moveTo>
                  <a:lnTo>
                    <a:pt x="1686955" y="0"/>
                  </a:lnTo>
                  <a:lnTo>
                    <a:pt x="16869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1AB82"/>
            </a:solidFill>
          </p:spPr>
        </p:sp>
        <p:sp>
          <p:nvSpPr>
            <p:cNvPr id="5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60"/>
                </a:lnSpc>
              </a:pPr>
              <a:endParaRPr/>
            </a:p>
          </p:txBody>
        </p:sp>
      </p:grp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3335756"/>
              </p:ext>
            </p:extLst>
          </p:nvPr>
        </p:nvGraphicFramePr>
        <p:xfrm>
          <a:off x="2" y="1634842"/>
          <a:ext cx="18287997" cy="861572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390525"/>
                <a:gridCol w="3653139"/>
                <a:gridCol w="4138679"/>
                <a:gridCol w="3640870"/>
                <a:gridCol w="3464784"/>
              </a:tblGrid>
              <a:tr h="1375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İL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İLÇE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OKUL ADI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OKUL TÜRÜ/PROGRAM TÜRÜ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>
                          <a:effectLst/>
                        </a:rPr>
                        <a:t>202</a:t>
                      </a:r>
                      <a:r>
                        <a:rPr lang="tr-TR" sz="2000" u="none" strike="noStrike" dirty="0" smtClean="0">
                          <a:effectLst/>
                        </a:rPr>
                        <a:t>3</a:t>
                      </a:r>
                    </a:p>
                    <a:p>
                      <a:pPr algn="ctr" fontAlgn="ctr"/>
                      <a:r>
                        <a:rPr lang="es-ES" sz="2000" u="none" strike="noStrike" dirty="0" smtClean="0">
                          <a:effectLst/>
                        </a:rPr>
                        <a:t> </a:t>
                      </a:r>
                      <a:r>
                        <a:rPr lang="es-ES" sz="2000" u="none" strike="noStrike" dirty="0">
                          <a:effectLst/>
                        </a:rPr>
                        <a:t>TABAN </a:t>
                      </a:r>
                      <a:r>
                        <a:rPr lang="tr-TR" sz="2000" u="none" strike="noStrike" dirty="0" smtClean="0">
                          <a:effectLst/>
                        </a:rPr>
                        <a:t>OBP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926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TARSUS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Rasim Dokur Anadolu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Anadolu Lisesi</a:t>
                      </a:r>
                      <a:endParaRPr lang="tr-T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96</a:t>
                      </a:r>
                      <a:endParaRPr lang="tr-TR" sz="2000" b="1" dirty="0"/>
                    </a:p>
                  </a:txBody>
                  <a:tcPr marL="9525" marR="9525" marT="9525" marB="0" anchor="ctr"/>
                </a:tc>
              </a:tr>
              <a:tr h="8499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TARSUS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Abdulkerim Bengi Anadolu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Anadolu Lisesi</a:t>
                      </a:r>
                      <a:endParaRPr lang="tr-T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94</a:t>
                      </a:r>
                      <a:endParaRPr lang="tr-TR" sz="2000" b="1" dirty="0"/>
                    </a:p>
                  </a:txBody>
                  <a:tcPr marL="9525" marR="9525" marT="9525" marB="0" anchor="ctr"/>
                </a:tc>
              </a:tr>
              <a:tr h="946106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TARSUS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Şehit Niyazi Ergüven Anadolu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Anadolu Lisesi</a:t>
                      </a:r>
                      <a:endParaRPr lang="tr-T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92</a:t>
                      </a:r>
                      <a:endParaRPr lang="tr-TR" sz="2000" b="1" dirty="0"/>
                    </a:p>
                  </a:txBody>
                  <a:tcPr marL="9525" marR="9525" marT="9525" marB="0" anchor="ctr"/>
                </a:tc>
              </a:tr>
              <a:tr h="643535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TARSUS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Tarsus Fatih Anadolu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Anadolu Lisesi</a:t>
                      </a:r>
                      <a:endParaRPr lang="tr-T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90</a:t>
                      </a:r>
                      <a:endParaRPr lang="tr-TR" sz="2000" b="1" dirty="0"/>
                    </a:p>
                  </a:txBody>
                  <a:tcPr marL="9525" marR="9525" marT="9525" marB="0" anchor="ctr"/>
                </a:tc>
              </a:tr>
              <a:tr h="806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TARSUS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Gülserin Günaştı Mesleki ve Teknik Anadolu Lisesi</a:t>
                      </a:r>
                      <a:r>
                        <a:rPr lang="tr-TR" sz="2000" b="1" dirty="0" smtClean="0"/>
                        <a:t/>
                      </a:r>
                      <a:br>
                        <a:rPr lang="tr-TR" sz="2000" b="1" dirty="0" smtClean="0"/>
                      </a:b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Mesleki ve Teknik Anadolu Lisesi</a:t>
                      </a:r>
                      <a:r>
                        <a:rPr lang="tr-TR" sz="2000" b="1" dirty="0" smtClean="0"/>
                        <a:t/>
                      </a:r>
                      <a:br>
                        <a:rPr lang="tr-TR" sz="2000" b="1" dirty="0" smtClean="0"/>
                      </a:b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89</a:t>
                      </a:r>
                      <a:endParaRPr lang="tr-TR" sz="2000" b="1" dirty="0"/>
                    </a:p>
                  </a:txBody>
                  <a:tcPr marL="9525" marR="9525" marT="9525" marB="0" anchor="ctr"/>
                </a:tc>
              </a:tr>
              <a:tr h="90266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TARSUS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Şehit Vedat Yılmaz Anadolu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Anadolu Lisesi</a:t>
                      </a:r>
                      <a:endParaRPr lang="tr-T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87</a:t>
                      </a:r>
                      <a:endParaRPr lang="tr-TR" sz="2000" b="1" dirty="0"/>
                    </a:p>
                  </a:txBody>
                  <a:tcPr marL="9525" marR="9525" marT="9525" marB="0" anchor="ctr"/>
                </a:tc>
              </a:tr>
              <a:tr h="1090898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TARSUS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İclal Ekenler Anadolu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Anadolu Lisesi</a:t>
                      </a:r>
                      <a:endParaRPr lang="tr-T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87</a:t>
                      </a:r>
                      <a:endParaRPr lang="tr-TR" sz="2000" b="1" dirty="0"/>
                    </a:p>
                  </a:txBody>
                  <a:tcPr marL="9525" marR="9525" marT="9525" marB="0" anchor="ctr"/>
                </a:tc>
              </a:tr>
              <a:tr h="1090898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 smtClean="0">
                          <a:effectLst/>
                        </a:rPr>
                        <a:t>MERSİN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kern="1200" dirty="0" smtClean="0">
                          <a:effectLst/>
                        </a:rPr>
                        <a:t>TARSUS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Mustafa Kemal Anadolu Lisesi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Anadolu Lisesi</a:t>
                      </a:r>
                      <a:endParaRPr lang="tr-T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762000" y="490489"/>
            <a:ext cx="1661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T</a:t>
            </a:r>
            <a:r>
              <a:rPr lang="tr-TR" sz="4000" dirty="0" smtClean="0"/>
              <a:t>ARSUS’TA SINAVSIZ/OBP İLE ÖĞRENCİ ALAN LİSELER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xmlns="" val="12518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3501646"/>
            <a:ext cx="76200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tr-TR" sz="3200" b="1" dirty="0" smtClean="0">
                <a:solidFill>
                  <a:srgbClr val="2220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 VE PANİKLE BAŞ EDEBİLME </a:t>
            </a:r>
            <a:endParaRPr lang="en-US" sz="3200" b="1" dirty="0">
              <a:solidFill>
                <a:srgbClr val="2220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0" y="4893358"/>
            <a:ext cx="816725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tr-TR" sz="3200" b="1" dirty="0" smtClean="0">
                <a:solidFill>
                  <a:srgbClr val="2220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VERİMLİ DERS ÇALIŞMA TEKNİKLERİ</a:t>
            </a:r>
            <a:endParaRPr lang="en-US" sz="3200" b="1" dirty="0">
              <a:solidFill>
                <a:srgbClr val="2220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0" y="1937842"/>
            <a:ext cx="67056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tr-TR" sz="3200" b="1" dirty="0" smtClean="0">
                <a:solidFill>
                  <a:srgbClr val="2220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HAFTALIK KONU/SORU TAKİBİ </a:t>
            </a:r>
            <a:endParaRPr lang="en-US" sz="3200" b="1" dirty="0">
              <a:solidFill>
                <a:srgbClr val="2220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0" y="6421844"/>
            <a:ext cx="61722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tr-TR" sz="3200" b="1" dirty="0" smtClean="0">
                <a:solidFill>
                  <a:srgbClr val="2220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MOTİVASYON</a:t>
            </a:r>
            <a:endParaRPr lang="en-US" sz="3200" b="1" dirty="0">
              <a:solidFill>
                <a:srgbClr val="2220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6405159" cy="10287000"/>
            <a:chOff x="0" y="0"/>
            <a:chExt cx="1686955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86955" cy="2709333"/>
            </a:xfrm>
            <a:custGeom>
              <a:avLst/>
              <a:gdLst/>
              <a:ahLst/>
              <a:cxnLst/>
              <a:rect l="l" t="t" r="r" b="b"/>
              <a:pathLst>
                <a:path w="1686955" h="2709333">
                  <a:moveTo>
                    <a:pt x="0" y="0"/>
                  </a:moveTo>
                  <a:lnTo>
                    <a:pt x="1686955" y="0"/>
                  </a:lnTo>
                  <a:lnTo>
                    <a:pt x="16869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1AB8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3839634">
            <a:off x="7704363" y="1723986"/>
            <a:ext cx="912699" cy="940046"/>
          </a:xfrm>
          <a:custGeom>
            <a:avLst/>
            <a:gdLst/>
            <a:ahLst/>
            <a:cxnLst/>
            <a:rect l="l" t="t" r="r" b="b"/>
            <a:pathLst>
              <a:path w="912699" h="940046">
                <a:moveTo>
                  <a:pt x="0" y="0"/>
                </a:moveTo>
                <a:lnTo>
                  <a:pt x="912700" y="0"/>
                </a:lnTo>
                <a:lnTo>
                  <a:pt x="912700" y="940046"/>
                </a:lnTo>
                <a:lnTo>
                  <a:pt x="0" y="94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725319" y="1879711"/>
            <a:ext cx="889839" cy="51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22201E"/>
              </a:solidFill>
              <a:latin typeface="Literata Bold"/>
            </a:endParaRPr>
          </a:p>
        </p:txBody>
      </p:sp>
      <p:sp>
        <p:nvSpPr>
          <p:cNvPr id="12" name="Freeform 12"/>
          <p:cNvSpPr/>
          <p:nvPr/>
        </p:nvSpPr>
        <p:spPr>
          <a:xfrm rot="3839634">
            <a:off x="7704362" y="3221830"/>
            <a:ext cx="912699" cy="940046"/>
          </a:xfrm>
          <a:custGeom>
            <a:avLst/>
            <a:gdLst/>
            <a:ahLst/>
            <a:cxnLst/>
            <a:rect l="l" t="t" r="r" b="b"/>
            <a:pathLst>
              <a:path w="912699" h="940046">
                <a:moveTo>
                  <a:pt x="0" y="0"/>
                </a:moveTo>
                <a:lnTo>
                  <a:pt x="912700" y="0"/>
                </a:lnTo>
                <a:lnTo>
                  <a:pt x="912700" y="940046"/>
                </a:lnTo>
                <a:lnTo>
                  <a:pt x="0" y="940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734844" y="3846913"/>
            <a:ext cx="889839" cy="51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22201E"/>
              </a:solidFill>
              <a:latin typeface="Literata Bold"/>
            </a:endParaRPr>
          </a:p>
        </p:txBody>
      </p:sp>
      <p:sp>
        <p:nvSpPr>
          <p:cNvPr id="14" name="Freeform 14"/>
          <p:cNvSpPr/>
          <p:nvPr/>
        </p:nvSpPr>
        <p:spPr>
          <a:xfrm rot="3839634">
            <a:off x="7758532" y="4673405"/>
            <a:ext cx="912699" cy="940046"/>
          </a:xfrm>
          <a:custGeom>
            <a:avLst/>
            <a:gdLst/>
            <a:ahLst/>
            <a:cxnLst/>
            <a:rect l="l" t="t" r="r" b="b"/>
            <a:pathLst>
              <a:path w="912699" h="940046">
                <a:moveTo>
                  <a:pt x="0" y="0"/>
                </a:moveTo>
                <a:lnTo>
                  <a:pt x="912700" y="0"/>
                </a:lnTo>
                <a:lnTo>
                  <a:pt x="912700" y="940046"/>
                </a:lnTo>
                <a:lnTo>
                  <a:pt x="0" y="9400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3839634">
            <a:off x="7758532" y="6199451"/>
            <a:ext cx="912699" cy="940046"/>
          </a:xfrm>
          <a:custGeom>
            <a:avLst/>
            <a:gdLst/>
            <a:ahLst/>
            <a:cxnLst/>
            <a:rect l="l" t="t" r="r" b="b"/>
            <a:pathLst>
              <a:path w="912699" h="940046">
                <a:moveTo>
                  <a:pt x="0" y="0"/>
                </a:moveTo>
                <a:lnTo>
                  <a:pt x="912700" y="0"/>
                </a:lnTo>
                <a:lnTo>
                  <a:pt x="912700" y="940046"/>
                </a:lnTo>
                <a:lnTo>
                  <a:pt x="0" y="94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2"/>
          <p:cNvSpPr/>
          <p:nvPr/>
        </p:nvSpPr>
        <p:spPr>
          <a:xfrm rot="3839634">
            <a:off x="7704361" y="7493877"/>
            <a:ext cx="912699" cy="940046"/>
          </a:xfrm>
          <a:custGeom>
            <a:avLst/>
            <a:gdLst/>
            <a:ahLst/>
            <a:cxnLst/>
            <a:rect l="l" t="t" r="r" b="b"/>
            <a:pathLst>
              <a:path w="912699" h="940046">
                <a:moveTo>
                  <a:pt x="0" y="0"/>
                </a:moveTo>
                <a:lnTo>
                  <a:pt x="912700" y="0"/>
                </a:lnTo>
                <a:lnTo>
                  <a:pt x="912700" y="940046"/>
                </a:lnTo>
                <a:lnTo>
                  <a:pt x="0" y="940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Dikdörtgen 32"/>
          <p:cNvSpPr/>
          <p:nvPr/>
        </p:nvSpPr>
        <p:spPr>
          <a:xfrm>
            <a:off x="9144000" y="7735383"/>
            <a:ext cx="493396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tr-TR" sz="3200" b="1" dirty="0" smtClean="0">
                <a:solidFill>
                  <a:srgbClr val="2220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  <a:r>
              <a:rPr lang="tr-TR" sz="3200" b="1" i="1" dirty="0" smtClean="0">
                <a:solidFill>
                  <a:srgbClr val="2220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solidFill>
                  <a:srgbClr val="2220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YÖNETİMİ</a:t>
            </a:r>
            <a:endParaRPr lang="en-US" sz="3200" b="1" dirty="0">
              <a:solidFill>
                <a:srgbClr val="2220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 6"/>
          <p:cNvSpPr/>
          <p:nvPr/>
        </p:nvSpPr>
        <p:spPr>
          <a:xfrm rot="-818544">
            <a:off x="1381940" y="3648079"/>
            <a:ext cx="3408318" cy="3387642"/>
          </a:xfrm>
          <a:custGeom>
            <a:avLst/>
            <a:gdLst/>
            <a:ahLst/>
            <a:cxnLst/>
            <a:rect l="l" t="t" r="r" b="b"/>
            <a:pathLst>
              <a:path w="2829000" h="2299206">
                <a:moveTo>
                  <a:pt x="0" y="0"/>
                </a:moveTo>
                <a:lnTo>
                  <a:pt x="2829000" y="0"/>
                </a:lnTo>
                <a:lnTo>
                  <a:pt x="2829000" y="2299205"/>
                </a:lnTo>
                <a:lnTo>
                  <a:pt x="0" y="22992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9"/>
          <p:cNvSpPr/>
          <p:nvPr/>
        </p:nvSpPr>
        <p:spPr>
          <a:xfrm>
            <a:off x="15445030" y="6452118"/>
            <a:ext cx="1880080" cy="2481954"/>
          </a:xfrm>
          <a:custGeom>
            <a:avLst/>
            <a:gdLst/>
            <a:ahLst/>
            <a:cxnLst/>
            <a:rect l="l" t="t" r="r" b="b"/>
            <a:pathLst>
              <a:path w="1880080" h="2481954">
                <a:moveTo>
                  <a:pt x="0" y="0"/>
                </a:moveTo>
                <a:lnTo>
                  <a:pt x="1880080" y="0"/>
                </a:lnTo>
                <a:lnTo>
                  <a:pt x="1880080" y="2481953"/>
                </a:lnTo>
                <a:lnTo>
                  <a:pt x="0" y="24819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A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0465" y="7062046"/>
            <a:ext cx="10977675" cy="1891454"/>
            <a:chOff x="331785" y="-3836612"/>
            <a:chExt cx="9401170" cy="1312309"/>
          </a:xfrm>
        </p:grpSpPr>
        <p:sp>
          <p:nvSpPr>
            <p:cNvPr id="3" name="AutoShape 3"/>
            <p:cNvSpPr/>
            <p:nvPr/>
          </p:nvSpPr>
          <p:spPr>
            <a:xfrm>
              <a:off x="331785" y="-3836612"/>
              <a:ext cx="9401170" cy="1312309"/>
            </a:xfrm>
            <a:prstGeom prst="rect">
              <a:avLst/>
            </a:prstGeom>
            <a:solidFill>
              <a:srgbClr val="F6F4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89135" y="-3478619"/>
              <a:ext cx="7850873" cy="466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2639"/>
                </a:lnSpc>
              </a:pPr>
              <a:r>
                <a:rPr lang="tr-TR" sz="2800" dirty="0" smtClean="0">
                  <a:solidFill>
                    <a:srgbClr val="2E2C2B"/>
                  </a:solidFill>
                  <a:latin typeface="Literata Bold"/>
                </a:rPr>
                <a:t>ÜSTESİNDEN GELEMEDİĞİNİZ SORUNLAR VE SİZİ ZORLAYAN KONULAR İÇİN…</a:t>
              </a:r>
              <a:endParaRPr lang="en-US" sz="2800" dirty="0">
                <a:solidFill>
                  <a:srgbClr val="2E2C2B"/>
                </a:solidFill>
                <a:latin typeface="Literata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436443">
            <a:off x="13865850" y="573924"/>
            <a:ext cx="2629824" cy="2898604"/>
          </a:xfrm>
          <a:custGeom>
            <a:avLst/>
            <a:gdLst/>
            <a:ahLst/>
            <a:cxnLst/>
            <a:rect l="l" t="t" r="r" b="b"/>
            <a:pathLst>
              <a:path w="2629824" h="2898604">
                <a:moveTo>
                  <a:pt x="0" y="0"/>
                </a:moveTo>
                <a:lnTo>
                  <a:pt x="2629824" y="0"/>
                </a:lnTo>
                <a:lnTo>
                  <a:pt x="2629824" y="2898604"/>
                </a:lnTo>
                <a:lnTo>
                  <a:pt x="0" y="2898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3141" y="1212047"/>
            <a:ext cx="1193579" cy="1087242"/>
          </a:xfrm>
          <a:custGeom>
            <a:avLst/>
            <a:gdLst/>
            <a:ahLst/>
            <a:cxnLst/>
            <a:rect l="l" t="t" r="r" b="b"/>
            <a:pathLst>
              <a:path w="1193579" h="1087242">
                <a:moveTo>
                  <a:pt x="0" y="0"/>
                </a:moveTo>
                <a:lnTo>
                  <a:pt x="1193579" y="0"/>
                </a:lnTo>
                <a:lnTo>
                  <a:pt x="1193579" y="1087242"/>
                </a:lnTo>
                <a:lnTo>
                  <a:pt x="0" y="108724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6964016">
            <a:off x="976352" y="3279736"/>
            <a:ext cx="1193579" cy="1087242"/>
          </a:xfrm>
          <a:custGeom>
            <a:avLst/>
            <a:gdLst/>
            <a:ahLst/>
            <a:cxnLst/>
            <a:rect l="l" t="t" r="r" b="b"/>
            <a:pathLst>
              <a:path w="1193579" h="1087242">
                <a:moveTo>
                  <a:pt x="0" y="0"/>
                </a:moveTo>
                <a:lnTo>
                  <a:pt x="1193579" y="0"/>
                </a:lnTo>
                <a:lnTo>
                  <a:pt x="1193579" y="1087242"/>
                </a:lnTo>
                <a:lnTo>
                  <a:pt x="0" y="108724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400533">
            <a:off x="2500116" y="4865891"/>
            <a:ext cx="1968443" cy="3196993"/>
          </a:xfrm>
          <a:custGeom>
            <a:avLst/>
            <a:gdLst/>
            <a:ahLst/>
            <a:cxnLst/>
            <a:rect l="l" t="t" r="r" b="b"/>
            <a:pathLst>
              <a:path w="2723842" h="2931728">
                <a:moveTo>
                  <a:pt x="0" y="0"/>
                </a:moveTo>
                <a:lnTo>
                  <a:pt x="2723842" y="0"/>
                </a:lnTo>
                <a:lnTo>
                  <a:pt x="2723842" y="2931728"/>
                </a:lnTo>
                <a:lnTo>
                  <a:pt x="0" y="29317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6082651">
            <a:off x="13755726" y="4679946"/>
            <a:ext cx="2564401" cy="2746514"/>
          </a:xfrm>
          <a:custGeom>
            <a:avLst/>
            <a:gdLst/>
            <a:ahLst/>
            <a:cxnLst/>
            <a:rect l="l" t="t" r="r" b="b"/>
            <a:pathLst>
              <a:path w="2723842" h="2931728">
                <a:moveTo>
                  <a:pt x="0" y="0"/>
                </a:moveTo>
                <a:lnTo>
                  <a:pt x="2723842" y="0"/>
                </a:lnTo>
                <a:lnTo>
                  <a:pt x="2723842" y="2931728"/>
                </a:lnTo>
                <a:lnTo>
                  <a:pt x="0" y="29317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Dikdörtgen 11"/>
          <p:cNvSpPr/>
          <p:nvPr/>
        </p:nvSpPr>
        <p:spPr>
          <a:xfrm>
            <a:off x="2898789" y="2238258"/>
            <a:ext cx="12247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3200" b="1" dirty="0">
                <a:solidFill>
                  <a:srgbClr val="2E2C2B"/>
                </a:solidFill>
                <a:latin typeface="Literata Bold"/>
              </a:rPr>
              <a:t>LÜTFİYE </a:t>
            </a:r>
            <a:r>
              <a:rPr lang="tr-TR" sz="3200" b="1" dirty="0" smtClean="0">
                <a:solidFill>
                  <a:srgbClr val="2E2C2B"/>
                </a:solidFill>
                <a:latin typeface="Literata Bold"/>
              </a:rPr>
              <a:t>  BENLİ   ORTAOKULU</a:t>
            </a:r>
          </a:p>
          <a:p>
            <a:pPr>
              <a:lnSpc>
                <a:spcPct val="200000"/>
              </a:lnSpc>
            </a:pPr>
            <a:r>
              <a:rPr lang="tr-TR" sz="3200" b="1" dirty="0" smtClean="0">
                <a:solidFill>
                  <a:srgbClr val="2E2C2B"/>
                </a:solidFill>
                <a:latin typeface="Literata Bold"/>
              </a:rPr>
              <a:t>PSİKOLOJİK   </a:t>
            </a:r>
            <a:r>
              <a:rPr lang="tr-TR" sz="3200" b="1" dirty="0">
                <a:solidFill>
                  <a:srgbClr val="2E2C2B"/>
                </a:solidFill>
                <a:latin typeface="Literata Bold"/>
              </a:rPr>
              <a:t>DANIŞMANLIK </a:t>
            </a:r>
            <a:r>
              <a:rPr lang="tr-TR" sz="3200" b="1" dirty="0" smtClean="0">
                <a:solidFill>
                  <a:srgbClr val="2E2C2B"/>
                </a:solidFill>
                <a:latin typeface="Literata Bold"/>
              </a:rPr>
              <a:t>  VE   REHBERLİK    SERVİSİ </a:t>
            </a:r>
            <a:endParaRPr lang="en-US" sz="3200" b="1" dirty="0">
              <a:solidFill>
                <a:srgbClr val="2E2C2B"/>
              </a:solidFill>
              <a:latin typeface="Literata Bol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82384">
            <a:off x="12504489" y="1101201"/>
            <a:ext cx="3949893" cy="3913985"/>
          </a:xfrm>
          <a:custGeom>
            <a:avLst/>
            <a:gdLst/>
            <a:ahLst/>
            <a:cxnLst/>
            <a:rect l="l" t="t" r="r" b="b"/>
            <a:pathLst>
              <a:path w="3949893" h="3913985">
                <a:moveTo>
                  <a:pt x="0" y="0"/>
                </a:moveTo>
                <a:lnTo>
                  <a:pt x="3949893" y="0"/>
                </a:lnTo>
                <a:lnTo>
                  <a:pt x="3949893" y="3913985"/>
                </a:lnTo>
                <a:lnTo>
                  <a:pt x="0" y="391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665265">
            <a:off x="11096270" y="1100932"/>
            <a:ext cx="1849071" cy="1684336"/>
          </a:xfrm>
          <a:custGeom>
            <a:avLst/>
            <a:gdLst/>
            <a:ahLst/>
            <a:cxnLst/>
            <a:rect l="l" t="t" r="r" b="b"/>
            <a:pathLst>
              <a:path w="1849071" h="1684336">
                <a:moveTo>
                  <a:pt x="0" y="0"/>
                </a:moveTo>
                <a:lnTo>
                  <a:pt x="1849071" y="0"/>
                </a:lnTo>
                <a:lnTo>
                  <a:pt x="1849071" y="1684336"/>
                </a:lnTo>
                <a:lnTo>
                  <a:pt x="0" y="1684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93918" y="7332514"/>
            <a:ext cx="1370359" cy="1912937"/>
          </a:xfrm>
          <a:custGeom>
            <a:avLst/>
            <a:gdLst/>
            <a:ahLst/>
            <a:cxnLst/>
            <a:rect l="l" t="t" r="r" b="b"/>
            <a:pathLst>
              <a:path w="1370359" h="1912937">
                <a:moveTo>
                  <a:pt x="0" y="0"/>
                </a:moveTo>
                <a:lnTo>
                  <a:pt x="1370359" y="0"/>
                </a:lnTo>
                <a:lnTo>
                  <a:pt x="1370359" y="1912938"/>
                </a:lnTo>
                <a:lnTo>
                  <a:pt x="0" y="1912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38250" y="933450"/>
            <a:ext cx="11992908" cy="821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  <a:spcBef>
                <a:spcPct val="0"/>
              </a:spcBef>
            </a:pPr>
            <a:r>
              <a:rPr lang="en-US" sz="4800">
                <a:solidFill>
                  <a:srgbClr val="13895B"/>
                </a:solidFill>
                <a:latin typeface="Literata Bold"/>
              </a:rPr>
              <a:t>LGS İLE İLGİLİ GENEL BİLGİLER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8249" y="2096251"/>
            <a:ext cx="10782555" cy="3718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95"/>
              </a:lnSpc>
            </a:pPr>
            <a:r>
              <a:rPr lang="en-US" sz="4139" dirty="0">
                <a:solidFill>
                  <a:srgbClr val="22201E"/>
                </a:solidFill>
                <a:latin typeface="Questrial"/>
              </a:rPr>
              <a:t>1. 8’inci sınıf öğretim programları esas alınarak yapılacaktır.</a:t>
            </a:r>
          </a:p>
          <a:p>
            <a:pPr>
              <a:lnSpc>
                <a:spcPts val="5795"/>
              </a:lnSpc>
            </a:pPr>
            <a:r>
              <a:rPr lang="en-US" sz="4139" dirty="0">
                <a:solidFill>
                  <a:srgbClr val="22201E"/>
                </a:solidFill>
                <a:latin typeface="Questrial"/>
              </a:rPr>
              <a:t>2. Sınav, iki oturum hâlinde </a:t>
            </a:r>
            <a:r>
              <a:rPr lang="en-US" sz="4139" dirty="0" smtClean="0">
                <a:solidFill>
                  <a:srgbClr val="22201E"/>
                </a:solidFill>
                <a:latin typeface="Questrial"/>
              </a:rPr>
              <a:t>uygulanacak</a:t>
            </a:r>
            <a:r>
              <a:rPr lang="tr-TR" sz="4139" dirty="0" smtClean="0">
                <a:solidFill>
                  <a:srgbClr val="22201E"/>
                </a:solidFill>
                <a:latin typeface="Questrial"/>
              </a:rPr>
              <a:t>tır</a:t>
            </a:r>
            <a:r>
              <a:rPr lang="en-US" sz="4139" dirty="0" smtClean="0">
                <a:solidFill>
                  <a:srgbClr val="22201E"/>
                </a:solidFill>
                <a:latin typeface="Questrial"/>
              </a:rPr>
              <a:t>.</a:t>
            </a:r>
            <a:endParaRPr lang="en-US" sz="4139" dirty="0">
              <a:solidFill>
                <a:srgbClr val="22201E"/>
              </a:solidFill>
              <a:latin typeface="Questrial"/>
            </a:endParaRPr>
          </a:p>
          <a:p>
            <a:pPr>
              <a:lnSpc>
                <a:spcPts val="5795"/>
              </a:lnSpc>
            </a:pPr>
            <a:r>
              <a:rPr lang="en-US" sz="4139" dirty="0">
                <a:solidFill>
                  <a:srgbClr val="22201E"/>
                </a:solidFill>
                <a:latin typeface="Questrial"/>
              </a:rPr>
              <a:t>3. İki oturum da aynı gün yapılacaktır.</a:t>
            </a:r>
          </a:p>
          <a:p>
            <a:pPr>
              <a:lnSpc>
                <a:spcPts val="5795"/>
              </a:lnSpc>
            </a:pPr>
            <a:r>
              <a:rPr lang="en-US" sz="4139" dirty="0">
                <a:solidFill>
                  <a:srgbClr val="22201E"/>
                </a:solidFill>
                <a:latin typeface="Questrial"/>
              </a:rPr>
              <a:t>4. Çoktan seçmeli 90 soru sorulacak.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57630" y="6022127"/>
            <a:ext cx="7402545" cy="93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4"/>
              </a:lnSpc>
              <a:spcBef>
                <a:spcPct val="0"/>
              </a:spcBef>
            </a:pPr>
            <a:r>
              <a:rPr lang="en-US" sz="5546">
                <a:solidFill>
                  <a:srgbClr val="13895B"/>
                </a:solidFill>
                <a:latin typeface="Literata Bold"/>
              </a:rPr>
              <a:t>SINAV BAŞVURUSU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34704" y="7246789"/>
            <a:ext cx="10740220" cy="247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22201E"/>
                </a:solidFill>
                <a:latin typeface="Questrial"/>
              </a:rPr>
              <a:t>Merkezî Sınav başvurusu bakanlık tarafından yapılacaktır. Ancak, başvurusu merkezî olarak yapılacak bu öğrencilerin, sınava katılma zorunluluğu bulunmayacaktır.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43178" y="1065206"/>
            <a:ext cx="1023064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000">
                <a:solidFill>
                  <a:srgbClr val="2E2C2B"/>
                </a:solidFill>
                <a:latin typeface="Literata Bold"/>
              </a:rPr>
              <a:t>LİSELERE GEÇİŞ SİSTEMİ</a:t>
            </a:r>
          </a:p>
        </p:txBody>
      </p:sp>
      <p:sp>
        <p:nvSpPr>
          <p:cNvPr id="3" name="Freeform 3"/>
          <p:cNvSpPr/>
          <p:nvPr/>
        </p:nvSpPr>
        <p:spPr>
          <a:xfrm rot="198210">
            <a:off x="5352259" y="-41512"/>
            <a:ext cx="11012482" cy="3604085"/>
          </a:xfrm>
          <a:custGeom>
            <a:avLst/>
            <a:gdLst/>
            <a:ahLst/>
            <a:cxnLst/>
            <a:rect l="l" t="t" r="r" b="b"/>
            <a:pathLst>
              <a:path w="11012482" h="3604085">
                <a:moveTo>
                  <a:pt x="0" y="0"/>
                </a:moveTo>
                <a:lnTo>
                  <a:pt x="11012482" y="0"/>
                </a:lnTo>
                <a:lnTo>
                  <a:pt x="11012482" y="3604085"/>
                </a:lnTo>
                <a:lnTo>
                  <a:pt x="0" y="3604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763" y="0"/>
            <a:ext cx="4615939" cy="3281513"/>
          </a:xfrm>
          <a:custGeom>
            <a:avLst/>
            <a:gdLst/>
            <a:ahLst/>
            <a:cxnLst/>
            <a:rect l="l" t="t" r="r" b="b"/>
            <a:pathLst>
              <a:path w="4615939" h="3281513">
                <a:moveTo>
                  <a:pt x="0" y="0"/>
                </a:moveTo>
                <a:lnTo>
                  <a:pt x="4615938" y="0"/>
                </a:lnTo>
                <a:lnTo>
                  <a:pt x="4615938" y="3281513"/>
                </a:lnTo>
                <a:lnTo>
                  <a:pt x="0" y="3281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14786" y="3195788"/>
            <a:ext cx="13244514" cy="665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Questrial"/>
              </a:rPr>
              <a:t>Liselere yerleştirmede temel olarak 2 sistem kullanılır.</a:t>
            </a:r>
          </a:p>
          <a:p>
            <a:pPr>
              <a:lnSpc>
                <a:spcPts val="5319"/>
              </a:lnSpc>
              <a:spcBef>
                <a:spcPct val="0"/>
              </a:spcBef>
            </a:pPr>
            <a:endParaRPr lang="en-US" sz="3799" dirty="0">
              <a:solidFill>
                <a:srgbClr val="000000"/>
              </a:solidFill>
              <a:latin typeface="Questrial"/>
            </a:endParaRP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Questrial"/>
              </a:rPr>
              <a:t>1.Merkezi Yerleştirme (Sınavla öğrenci alan okullar)</a:t>
            </a:r>
          </a:p>
          <a:p>
            <a:pPr>
              <a:lnSpc>
                <a:spcPts val="5319"/>
              </a:lnSpc>
              <a:spcBef>
                <a:spcPct val="0"/>
              </a:spcBef>
            </a:pPr>
            <a:endParaRPr lang="en-US" sz="3799" dirty="0">
              <a:solidFill>
                <a:srgbClr val="000000"/>
              </a:solidFill>
              <a:latin typeface="Questrial"/>
            </a:endParaRP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Questrial"/>
              </a:rPr>
              <a:t>2.Yerel Yerleştirme (İkamet adresine göre öğrenci alan okullar)</a:t>
            </a:r>
          </a:p>
          <a:p>
            <a:pPr>
              <a:lnSpc>
                <a:spcPts val="5319"/>
              </a:lnSpc>
              <a:spcBef>
                <a:spcPct val="0"/>
              </a:spcBef>
            </a:pPr>
            <a:endParaRPr lang="en-US" sz="3799" dirty="0">
              <a:solidFill>
                <a:srgbClr val="000000"/>
              </a:solidFill>
              <a:latin typeface="Questrial"/>
            </a:endParaRP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Questrial"/>
              </a:rPr>
              <a:t>+ Yetenek Sınavı (Güzel Sanatlar Liseleri, Spor Liseleri, Bazı Anadolu İmam</a:t>
            </a: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Questrial"/>
              </a:rPr>
              <a:t>Hatip Liseleri)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A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41390" y="819150"/>
            <a:ext cx="9381425" cy="219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600">
                <a:solidFill>
                  <a:srgbClr val="2E2C2B"/>
                </a:solidFill>
                <a:latin typeface="Literata Bold"/>
              </a:rPr>
              <a:t>MERKEZİ YERLEŞTİRME</a:t>
            </a:r>
          </a:p>
          <a:p>
            <a:pPr algn="ctr">
              <a:lnSpc>
                <a:spcPts val="8960"/>
              </a:lnSpc>
            </a:pPr>
            <a:r>
              <a:rPr lang="en-US" sz="5600">
                <a:solidFill>
                  <a:srgbClr val="2E2C2B"/>
                </a:solidFill>
                <a:latin typeface="Literata Bold"/>
              </a:rPr>
              <a:t>SİSTEMİ</a:t>
            </a:r>
          </a:p>
        </p:txBody>
      </p:sp>
      <p:sp>
        <p:nvSpPr>
          <p:cNvPr id="3" name="Freeform 3"/>
          <p:cNvSpPr/>
          <p:nvPr/>
        </p:nvSpPr>
        <p:spPr>
          <a:xfrm rot="325927">
            <a:off x="3560232" y="-51111"/>
            <a:ext cx="11167537" cy="3654830"/>
          </a:xfrm>
          <a:custGeom>
            <a:avLst/>
            <a:gdLst/>
            <a:ahLst/>
            <a:cxnLst/>
            <a:rect l="l" t="t" r="r" b="b"/>
            <a:pathLst>
              <a:path w="11167537" h="3654830">
                <a:moveTo>
                  <a:pt x="0" y="0"/>
                </a:moveTo>
                <a:lnTo>
                  <a:pt x="11167536" y="0"/>
                </a:lnTo>
                <a:lnTo>
                  <a:pt x="11167536" y="3654830"/>
                </a:lnTo>
                <a:lnTo>
                  <a:pt x="0" y="3654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44439" y="3863181"/>
            <a:ext cx="4442713" cy="3610714"/>
          </a:xfrm>
          <a:custGeom>
            <a:avLst/>
            <a:gdLst/>
            <a:ahLst/>
            <a:cxnLst/>
            <a:rect l="l" t="t" r="r" b="b"/>
            <a:pathLst>
              <a:path w="4442713" h="3610714">
                <a:moveTo>
                  <a:pt x="0" y="0"/>
                </a:moveTo>
                <a:lnTo>
                  <a:pt x="4442713" y="0"/>
                </a:lnTo>
                <a:lnTo>
                  <a:pt x="4442713" y="3610714"/>
                </a:lnTo>
                <a:lnTo>
                  <a:pt x="0" y="3610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21493" y="3777456"/>
            <a:ext cx="7958139" cy="247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22201E"/>
                </a:solidFill>
                <a:latin typeface="Questrial"/>
              </a:rPr>
              <a:t>Milli Eğitim Bakanlığı tarafından her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22201E"/>
                </a:solidFill>
                <a:latin typeface="Questrial"/>
              </a:rPr>
              <a:t>sene sınavla öğrenci alacak okullar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22201E"/>
                </a:solidFill>
                <a:latin typeface="Questrial"/>
              </a:rPr>
              <a:t>belirlenir ve kontenjanları kamuoyuna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22201E"/>
                </a:solidFill>
                <a:latin typeface="Questrial"/>
              </a:rPr>
              <a:t>açıklanır.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1493" y="6628613"/>
            <a:ext cx="7958139" cy="165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  <a:spcBef>
                <a:spcPct val="0"/>
              </a:spcBef>
            </a:pPr>
            <a:r>
              <a:rPr lang="en-US" sz="3384">
                <a:solidFill>
                  <a:srgbClr val="000000"/>
                </a:solidFill>
                <a:latin typeface="Open Sauce"/>
              </a:rPr>
              <a:t>Bu okullara öğrenci yerleştirmek için</a:t>
            </a:r>
          </a:p>
          <a:p>
            <a:pPr>
              <a:lnSpc>
                <a:spcPts val="4400"/>
              </a:lnSpc>
              <a:spcBef>
                <a:spcPct val="0"/>
              </a:spcBef>
            </a:pPr>
            <a:r>
              <a:rPr lang="en-US" sz="3384">
                <a:solidFill>
                  <a:srgbClr val="000000"/>
                </a:solidFill>
                <a:latin typeface="Open Sauce"/>
              </a:rPr>
              <a:t>MEB, her sene Haziran ayında merkezi</a:t>
            </a:r>
          </a:p>
          <a:p>
            <a:pPr>
              <a:lnSpc>
                <a:spcPts val="4400"/>
              </a:lnSpc>
              <a:spcBef>
                <a:spcPct val="0"/>
              </a:spcBef>
            </a:pPr>
            <a:r>
              <a:rPr lang="en-US" sz="3384">
                <a:solidFill>
                  <a:srgbClr val="000000"/>
                </a:solidFill>
                <a:latin typeface="Open Sauce"/>
              </a:rPr>
              <a:t>bir sınav yapar. (LGS)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81841" y="8983151"/>
            <a:ext cx="7139880" cy="565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0"/>
              </a:lnSpc>
              <a:spcBef>
                <a:spcPct val="0"/>
              </a:spcBef>
            </a:pPr>
            <a:r>
              <a:rPr lang="en-US" sz="3484">
                <a:solidFill>
                  <a:srgbClr val="000000"/>
                </a:solidFill>
                <a:latin typeface="Open Sauce"/>
              </a:rPr>
              <a:t>Bu sınava girmek zorunlu değildir.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56851" y="5795525"/>
            <a:ext cx="3818812" cy="4209112"/>
          </a:xfrm>
          <a:custGeom>
            <a:avLst/>
            <a:gdLst/>
            <a:ahLst/>
            <a:cxnLst/>
            <a:rect l="l" t="t" r="r" b="b"/>
            <a:pathLst>
              <a:path w="3818812" h="4209112">
                <a:moveTo>
                  <a:pt x="0" y="0"/>
                </a:moveTo>
                <a:lnTo>
                  <a:pt x="3818812" y="0"/>
                </a:lnTo>
                <a:lnTo>
                  <a:pt x="3818812" y="4209112"/>
                </a:lnTo>
                <a:lnTo>
                  <a:pt x="0" y="4209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5927">
            <a:off x="3248334" y="-160076"/>
            <a:ext cx="11167537" cy="3654830"/>
          </a:xfrm>
          <a:custGeom>
            <a:avLst/>
            <a:gdLst/>
            <a:ahLst/>
            <a:cxnLst/>
            <a:rect l="l" t="t" r="r" b="b"/>
            <a:pathLst>
              <a:path w="11167537" h="3654830">
                <a:moveTo>
                  <a:pt x="0" y="0"/>
                </a:moveTo>
                <a:lnTo>
                  <a:pt x="11167537" y="0"/>
                </a:lnTo>
                <a:lnTo>
                  <a:pt x="11167537" y="3654830"/>
                </a:lnTo>
                <a:lnTo>
                  <a:pt x="0" y="3654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41390" y="819150"/>
            <a:ext cx="9381425" cy="219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600">
                <a:solidFill>
                  <a:srgbClr val="2E2C2B"/>
                </a:solidFill>
                <a:latin typeface="Literata Bold"/>
              </a:rPr>
              <a:t>MERKEZİ YERLEŞTİRME</a:t>
            </a:r>
          </a:p>
          <a:p>
            <a:pPr algn="ctr">
              <a:lnSpc>
                <a:spcPts val="8960"/>
              </a:lnSpc>
            </a:pPr>
            <a:r>
              <a:rPr lang="en-US" sz="5600">
                <a:solidFill>
                  <a:srgbClr val="2E2C2B"/>
                </a:solidFill>
                <a:latin typeface="Literata Bold"/>
              </a:rPr>
              <a:t>SİSTEMİ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4664" y="4563820"/>
            <a:ext cx="11035463" cy="539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0"/>
              </a:lnSpc>
              <a:spcBef>
                <a:spcPct val="0"/>
              </a:spcBef>
            </a:pPr>
            <a:r>
              <a:rPr lang="en-US" sz="4146">
                <a:solidFill>
                  <a:srgbClr val="000000"/>
                </a:solidFill>
                <a:latin typeface="Open Sauce"/>
              </a:rPr>
              <a:t>Merkezi yerleştirme sisteminde </a:t>
            </a:r>
            <a:r>
              <a:rPr lang="en-US" sz="4146">
                <a:solidFill>
                  <a:srgbClr val="000000"/>
                </a:solidFill>
                <a:latin typeface="Open Sauce Bold"/>
              </a:rPr>
              <a:t>öncelikle</a:t>
            </a:r>
          </a:p>
          <a:p>
            <a:pPr>
              <a:lnSpc>
                <a:spcPts val="5390"/>
              </a:lnSpc>
              <a:spcBef>
                <a:spcPct val="0"/>
              </a:spcBef>
            </a:pPr>
            <a:endParaRPr lang="en-US" sz="4146">
              <a:solidFill>
                <a:srgbClr val="000000"/>
              </a:solidFill>
              <a:latin typeface="Open Sauce Bold"/>
            </a:endParaRPr>
          </a:p>
          <a:p>
            <a:pPr>
              <a:lnSpc>
                <a:spcPts val="5390"/>
              </a:lnSpc>
              <a:spcBef>
                <a:spcPct val="0"/>
              </a:spcBef>
            </a:pPr>
            <a:r>
              <a:rPr lang="en-US" sz="4146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4146">
                <a:solidFill>
                  <a:srgbClr val="000000"/>
                </a:solidFill>
                <a:latin typeface="Open Sauce Bold"/>
              </a:rPr>
              <a:t>öğrencilerin sınav puanlarına</a:t>
            </a:r>
            <a:r>
              <a:rPr lang="en-US" sz="4146">
                <a:solidFill>
                  <a:srgbClr val="000000"/>
                </a:solidFill>
                <a:latin typeface="Open Sauce"/>
              </a:rPr>
              <a:t> bakılır ve</a:t>
            </a:r>
          </a:p>
          <a:p>
            <a:pPr>
              <a:lnSpc>
                <a:spcPts val="5390"/>
              </a:lnSpc>
              <a:spcBef>
                <a:spcPct val="0"/>
              </a:spcBef>
            </a:pPr>
            <a:endParaRPr lang="en-US" sz="4146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5390"/>
              </a:lnSpc>
              <a:spcBef>
                <a:spcPct val="0"/>
              </a:spcBef>
            </a:pPr>
            <a:r>
              <a:rPr lang="en-US" sz="4146">
                <a:solidFill>
                  <a:srgbClr val="000000"/>
                </a:solidFill>
                <a:latin typeface="Open Sauce"/>
              </a:rPr>
              <a:t> puanı yüksek olan öğrenci önce</a:t>
            </a:r>
          </a:p>
          <a:p>
            <a:pPr>
              <a:lnSpc>
                <a:spcPts val="5390"/>
              </a:lnSpc>
              <a:spcBef>
                <a:spcPct val="0"/>
              </a:spcBef>
            </a:pPr>
            <a:endParaRPr lang="en-US" sz="4146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5390"/>
              </a:lnSpc>
              <a:spcBef>
                <a:spcPct val="0"/>
              </a:spcBef>
            </a:pPr>
            <a:r>
              <a:rPr lang="en-US" sz="4146">
                <a:solidFill>
                  <a:srgbClr val="000000"/>
                </a:solidFill>
                <a:latin typeface="Open Sauce"/>
              </a:rPr>
              <a:t> yerleştirilir.</a:t>
            </a:r>
          </a:p>
          <a:p>
            <a:pPr>
              <a:lnSpc>
                <a:spcPts val="5390"/>
              </a:lnSpc>
              <a:spcBef>
                <a:spcPct val="0"/>
              </a:spcBef>
            </a:pPr>
            <a:endParaRPr lang="en-US" sz="4146">
              <a:solidFill>
                <a:srgbClr val="000000"/>
              </a:solidFill>
              <a:latin typeface="Open Sauce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56851" y="5795525"/>
            <a:ext cx="3818812" cy="4209112"/>
          </a:xfrm>
          <a:custGeom>
            <a:avLst/>
            <a:gdLst/>
            <a:ahLst/>
            <a:cxnLst/>
            <a:rect l="l" t="t" r="r" b="b"/>
            <a:pathLst>
              <a:path w="3818812" h="4209112">
                <a:moveTo>
                  <a:pt x="0" y="0"/>
                </a:moveTo>
                <a:lnTo>
                  <a:pt x="3818812" y="0"/>
                </a:lnTo>
                <a:lnTo>
                  <a:pt x="3818812" y="4209112"/>
                </a:lnTo>
                <a:lnTo>
                  <a:pt x="0" y="4209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5927">
            <a:off x="3248334" y="-160076"/>
            <a:ext cx="11167537" cy="3654830"/>
          </a:xfrm>
          <a:custGeom>
            <a:avLst/>
            <a:gdLst/>
            <a:ahLst/>
            <a:cxnLst/>
            <a:rect l="l" t="t" r="r" b="b"/>
            <a:pathLst>
              <a:path w="11167537" h="3654830">
                <a:moveTo>
                  <a:pt x="0" y="0"/>
                </a:moveTo>
                <a:lnTo>
                  <a:pt x="11167537" y="0"/>
                </a:lnTo>
                <a:lnTo>
                  <a:pt x="11167537" y="3654830"/>
                </a:lnTo>
                <a:lnTo>
                  <a:pt x="0" y="3654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41390" y="819150"/>
            <a:ext cx="9381425" cy="219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600">
                <a:solidFill>
                  <a:srgbClr val="2E2C2B"/>
                </a:solidFill>
                <a:latin typeface="Literata Bold"/>
              </a:rPr>
              <a:t>MERKEZİ YERLEŞTİRME</a:t>
            </a:r>
          </a:p>
          <a:p>
            <a:pPr algn="ctr">
              <a:lnSpc>
                <a:spcPts val="8960"/>
              </a:lnSpc>
            </a:pPr>
            <a:r>
              <a:rPr lang="en-US" sz="5600">
                <a:solidFill>
                  <a:srgbClr val="2E2C2B"/>
                </a:solidFill>
                <a:latin typeface="Literata Bold"/>
              </a:rPr>
              <a:t>SİSTEMİ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3095" y="3493614"/>
            <a:ext cx="5669012" cy="52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0"/>
              </a:lnSpc>
              <a:spcBef>
                <a:spcPct val="0"/>
              </a:spcBef>
            </a:pPr>
            <a:r>
              <a:rPr lang="en-US" sz="3184">
                <a:solidFill>
                  <a:srgbClr val="000000"/>
                </a:solidFill>
                <a:latin typeface="Open Sauce Bold"/>
              </a:rPr>
              <a:t>PUANLARDA EŞİTLİK VARSA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500918"/>
            <a:ext cx="11791950" cy="542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0"/>
              </a:lnSpc>
              <a:spcBef>
                <a:spcPct val="0"/>
              </a:spcBef>
            </a:pPr>
            <a:r>
              <a:rPr lang="en-US" sz="3584" dirty="0" smtClean="0">
                <a:solidFill>
                  <a:srgbClr val="000000"/>
                </a:solidFill>
                <a:latin typeface="Open Sauce"/>
              </a:rPr>
              <a:t>OBP </a:t>
            </a:r>
            <a:r>
              <a:rPr lang="en-US" sz="3584" dirty="0">
                <a:solidFill>
                  <a:srgbClr val="000000"/>
                </a:solidFill>
                <a:latin typeface="Open Sauce"/>
              </a:rPr>
              <a:t>üstünlüğüne</a:t>
            </a:r>
          </a:p>
          <a:p>
            <a:pPr>
              <a:lnSpc>
                <a:spcPts val="4660"/>
              </a:lnSpc>
              <a:spcBef>
                <a:spcPct val="0"/>
              </a:spcBef>
            </a:pPr>
            <a:endParaRPr lang="en-US" sz="3584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660"/>
              </a:lnSpc>
              <a:spcBef>
                <a:spcPct val="0"/>
              </a:spcBef>
            </a:pPr>
            <a:r>
              <a:rPr lang="en-US" sz="3584" dirty="0" smtClean="0">
                <a:solidFill>
                  <a:srgbClr val="000000"/>
                </a:solidFill>
                <a:latin typeface="Open Sauce"/>
              </a:rPr>
              <a:t>Sırasıyla </a:t>
            </a:r>
            <a:r>
              <a:rPr lang="en-US" sz="3584" dirty="0">
                <a:solidFill>
                  <a:srgbClr val="000000"/>
                </a:solidFill>
                <a:latin typeface="Open Sauce"/>
              </a:rPr>
              <a:t>8,7,6.sınıf YBP üstünlüğüne</a:t>
            </a:r>
          </a:p>
          <a:p>
            <a:pPr>
              <a:lnSpc>
                <a:spcPts val="4660"/>
              </a:lnSpc>
              <a:spcBef>
                <a:spcPct val="0"/>
              </a:spcBef>
            </a:pPr>
            <a:endParaRPr lang="en-US" sz="3584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660"/>
              </a:lnSpc>
              <a:spcBef>
                <a:spcPct val="0"/>
              </a:spcBef>
            </a:pPr>
            <a:r>
              <a:rPr lang="en-US" sz="3584" dirty="0" smtClean="0">
                <a:solidFill>
                  <a:srgbClr val="000000"/>
                </a:solidFill>
                <a:latin typeface="Open Sauce"/>
              </a:rPr>
              <a:t>8.sınıf </a:t>
            </a:r>
            <a:r>
              <a:rPr lang="en-US" sz="3584" dirty="0">
                <a:solidFill>
                  <a:srgbClr val="000000"/>
                </a:solidFill>
                <a:latin typeface="Open Sauce"/>
              </a:rPr>
              <a:t>özürsüz devamsızlık gün sayısına</a:t>
            </a:r>
          </a:p>
          <a:p>
            <a:pPr>
              <a:lnSpc>
                <a:spcPts val="4660"/>
              </a:lnSpc>
              <a:spcBef>
                <a:spcPct val="0"/>
              </a:spcBef>
            </a:pPr>
            <a:endParaRPr lang="en-US" sz="3584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660"/>
              </a:lnSpc>
              <a:spcBef>
                <a:spcPct val="0"/>
              </a:spcBef>
            </a:pPr>
            <a:r>
              <a:rPr lang="en-US" sz="3584" dirty="0" smtClean="0">
                <a:solidFill>
                  <a:srgbClr val="000000"/>
                </a:solidFill>
                <a:latin typeface="Open Sauce"/>
              </a:rPr>
              <a:t>Tercih </a:t>
            </a:r>
            <a:r>
              <a:rPr lang="en-US" sz="3584" dirty="0">
                <a:solidFill>
                  <a:srgbClr val="000000"/>
                </a:solidFill>
                <a:latin typeface="Open Sauce"/>
              </a:rPr>
              <a:t>önceliğine</a:t>
            </a:r>
          </a:p>
          <a:p>
            <a:pPr>
              <a:lnSpc>
                <a:spcPts val="4660"/>
              </a:lnSpc>
              <a:spcBef>
                <a:spcPct val="0"/>
              </a:spcBef>
            </a:pPr>
            <a:endParaRPr lang="en-US" sz="3584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660"/>
              </a:lnSpc>
              <a:spcBef>
                <a:spcPct val="0"/>
              </a:spcBef>
            </a:pPr>
            <a:r>
              <a:rPr lang="en-US" sz="3584" dirty="0" smtClean="0">
                <a:solidFill>
                  <a:srgbClr val="000000"/>
                </a:solidFill>
                <a:latin typeface="Open Sauce"/>
              </a:rPr>
              <a:t>Doğum </a:t>
            </a:r>
            <a:r>
              <a:rPr lang="en-US" sz="3584" dirty="0">
                <a:solidFill>
                  <a:srgbClr val="000000"/>
                </a:solidFill>
                <a:latin typeface="Open Sauce"/>
              </a:rPr>
              <a:t>tarihine göre yaşı küçük olana öncelik verilir.</a:t>
            </a:r>
          </a:p>
        </p:txBody>
      </p:sp>
      <p:grpSp>
        <p:nvGrpSpPr>
          <p:cNvPr id="7" name="Group 3"/>
          <p:cNvGrpSpPr/>
          <p:nvPr/>
        </p:nvGrpSpPr>
        <p:grpSpPr>
          <a:xfrm>
            <a:off x="-4144" y="4297270"/>
            <a:ext cx="677208" cy="974965"/>
            <a:chOff x="0" y="0"/>
            <a:chExt cx="1926070" cy="2244306"/>
          </a:xfrm>
        </p:grpSpPr>
        <p:grpSp>
          <p:nvGrpSpPr>
            <p:cNvPr id="8" name="Group 4"/>
            <p:cNvGrpSpPr/>
            <p:nvPr/>
          </p:nvGrpSpPr>
          <p:grpSpPr>
            <a:xfrm>
              <a:off x="0" y="438417"/>
              <a:ext cx="1805890" cy="1805890"/>
              <a:chOff x="0" y="0"/>
              <a:chExt cx="812800" cy="81280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C25B"/>
              </a:solidFill>
            </p:spPr>
          </p:sp>
          <p:sp>
            <p:nvSpPr>
              <p:cNvPr id="11" name="TextBox 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9" name="Freeform 7"/>
            <p:cNvSpPr/>
            <p:nvPr/>
          </p:nvSpPr>
          <p:spPr>
            <a:xfrm>
              <a:off x="483569" y="0"/>
              <a:ext cx="1442501" cy="1888708"/>
            </a:xfrm>
            <a:custGeom>
              <a:avLst/>
              <a:gdLst/>
              <a:ahLst/>
              <a:cxnLst/>
              <a:rect l="l" t="t" r="r" b="b"/>
              <a:pathLst>
                <a:path w="1442501" h="1888708">
                  <a:moveTo>
                    <a:pt x="0" y="0"/>
                  </a:moveTo>
                  <a:lnTo>
                    <a:pt x="1442501" y="0"/>
                  </a:lnTo>
                  <a:lnTo>
                    <a:pt x="1442501" y="1888708"/>
                  </a:lnTo>
                  <a:lnTo>
                    <a:pt x="0" y="1888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3"/>
          <p:cNvGrpSpPr/>
          <p:nvPr/>
        </p:nvGrpSpPr>
        <p:grpSpPr>
          <a:xfrm>
            <a:off x="44548" y="5456725"/>
            <a:ext cx="677208" cy="974965"/>
            <a:chOff x="0" y="0"/>
            <a:chExt cx="1926070" cy="2244306"/>
          </a:xfrm>
        </p:grpSpPr>
        <p:grpSp>
          <p:nvGrpSpPr>
            <p:cNvPr id="13" name="Group 4"/>
            <p:cNvGrpSpPr/>
            <p:nvPr/>
          </p:nvGrpSpPr>
          <p:grpSpPr>
            <a:xfrm>
              <a:off x="0" y="438417"/>
              <a:ext cx="1805890" cy="1805890"/>
              <a:chOff x="0" y="0"/>
              <a:chExt cx="812800" cy="812800"/>
            </a:xfrm>
          </p:grpSpPr>
          <p:sp>
            <p:nvSpPr>
              <p:cNvPr id="1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C25B"/>
              </a:solidFill>
            </p:spPr>
          </p:sp>
          <p:sp>
            <p:nvSpPr>
              <p:cNvPr id="16" name="TextBox 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14" name="Freeform 7"/>
            <p:cNvSpPr/>
            <p:nvPr/>
          </p:nvSpPr>
          <p:spPr>
            <a:xfrm>
              <a:off x="483569" y="0"/>
              <a:ext cx="1442501" cy="1888708"/>
            </a:xfrm>
            <a:custGeom>
              <a:avLst/>
              <a:gdLst/>
              <a:ahLst/>
              <a:cxnLst/>
              <a:rect l="l" t="t" r="r" b="b"/>
              <a:pathLst>
                <a:path w="1442501" h="1888708">
                  <a:moveTo>
                    <a:pt x="0" y="0"/>
                  </a:moveTo>
                  <a:lnTo>
                    <a:pt x="1442501" y="0"/>
                  </a:lnTo>
                  <a:lnTo>
                    <a:pt x="1442501" y="1888708"/>
                  </a:lnTo>
                  <a:lnTo>
                    <a:pt x="0" y="1888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3"/>
          <p:cNvGrpSpPr/>
          <p:nvPr/>
        </p:nvGrpSpPr>
        <p:grpSpPr>
          <a:xfrm>
            <a:off x="63883" y="6633485"/>
            <a:ext cx="677208" cy="974965"/>
            <a:chOff x="0" y="0"/>
            <a:chExt cx="1926070" cy="2244306"/>
          </a:xfrm>
        </p:grpSpPr>
        <p:grpSp>
          <p:nvGrpSpPr>
            <p:cNvPr id="18" name="Group 4"/>
            <p:cNvGrpSpPr/>
            <p:nvPr/>
          </p:nvGrpSpPr>
          <p:grpSpPr>
            <a:xfrm>
              <a:off x="0" y="438417"/>
              <a:ext cx="1805890" cy="1805890"/>
              <a:chOff x="0" y="0"/>
              <a:chExt cx="812800" cy="812800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C25B"/>
              </a:solidFill>
            </p:spPr>
          </p:sp>
          <p:sp>
            <p:nvSpPr>
              <p:cNvPr id="21" name="TextBox 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19" name="Freeform 7"/>
            <p:cNvSpPr/>
            <p:nvPr/>
          </p:nvSpPr>
          <p:spPr>
            <a:xfrm>
              <a:off x="483569" y="0"/>
              <a:ext cx="1442501" cy="1888708"/>
            </a:xfrm>
            <a:custGeom>
              <a:avLst/>
              <a:gdLst/>
              <a:ahLst/>
              <a:cxnLst/>
              <a:rect l="l" t="t" r="r" b="b"/>
              <a:pathLst>
                <a:path w="1442501" h="1888708">
                  <a:moveTo>
                    <a:pt x="0" y="0"/>
                  </a:moveTo>
                  <a:lnTo>
                    <a:pt x="1442501" y="0"/>
                  </a:lnTo>
                  <a:lnTo>
                    <a:pt x="1442501" y="1888708"/>
                  </a:lnTo>
                  <a:lnTo>
                    <a:pt x="0" y="1888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3"/>
          <p:cNvGrpSpPr/>
          <p:nvPr/>
        </p:nvGrpSpPr>
        <p:grpSpPr>
          <a:xfrm>
            <a:off x="0" y="7700682"/>
            <a:ext cx="677208" cy="974965"/>
            <a:chOff x="0" y="0"/>
            <a:chExt cx="1926070" cy="2244306"/>
          </a:xfrm>
        </p:grpSpPr>
        <p:grpSp>
          <p:nvGrpSpPr>
            <p:cNvPr id="23" name="Group 4"/>
            <p:cNvGrpSpPr/>
            <p:nvPr/>
          </p:nvGrpSpPr>
          <p:grpSpPr>
            <a:xfrm>
              <a:off x="0" y="438417"/>
              <a:ext cx="1805890" cy="1805890"/>
              <a:chOff x="0" y="0"/>
              <a:chExt cx="812800" cy="8128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C25B"/>
              </a:solidFill>
            </p:spPr>
          </p:sp>
          <p:sp>
            <p:nvSpPr>
              <p:cNvPr id="26" name="TextBox 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24" name="Freeform 7"/>
            <p:cNvSpPr/>
            <p:nvPr/>
          </p:nvSpPr>
          <p:spPr>
            <a:xfrm>
              <a:off x="483569" y="0"/>
              <a:ext cx="1442501" cy="1888708"/>
            </a:xfrm>
            <a:custGeom>
              <a:avLst/>
              <a:gdLst/>
              <a:ahLst/>
              <a:cxnLst/>
              <a:rect l="l" t="t" r="r" b="b"/>
              <a:pathLst>
                <a:path w="1442501" h="1888708">
                  <a:moveTo>
                    <a:pt x="0" y="0"/>
                  </a:moveTo>
                  <a:lnTo>
                    <a:pt x="1442501" y="0"/>
                  </a:lnTo>
                  <a:lnTo>
                    <a:pt x="1442501" y="1888708"/>
                  </a:lnTo>
                  <a:lnTo>
                    <a:pt x="0" y="1888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3"/>
          <p:cNvGrpSpPr/>
          <p:nvPr/>
        </p:nvGrpSpPr>
        <p:grpSpPr>
          <a:xfrm>
            <a:off x="-21128" y="8950515"/>
            <a:ext cx="677208" cy="974965"/>
            <a:chOff x="0" y="0"/>
            <a:chExt cx="1926070" cy="2244306"/>
          </a:xfrm>
        </p:grpSpPr>
        <p:grpSp>
          <p:nvGrpSpPr>
            <p:cNvPr id="28" name="Group 4"/>
            <p:cNvGrpSpPr/>
            <p:nvPr/>
          </p:nvGrpSpPr>
          <p:grpSpPr>
            <a:xfrm>
              <a:off x="0" y="438417"/>
              <a:ext cx="1805890" cy="1805890"/>
              <a:chOff x="0" y="0"/>
              <a:chExt cx="812800" cy="8128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C25B"/>
              </a:solidFill>
            </p:spPr>
          </p:sp>
          <p:sp>
            <p:nvSpPr>
              <p:cNvPr id="31" name="TextBox 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29" name="Freeform 7"/>
            <p:cNvSpPr/>
            <p:nvPr/>
          </p:nvSpPr>
          <p:spPr>
            <a:xfrm>
              <a:off x="483569" y="0"/>
              <a:ext cx="1442501" cy="1888708"/>
            </a:xfrm>
            <a:custGeom>
              <a:avLst/>
              <a:gdLst/>
              <a:ahLst/>
              <a:cxnLst/>
              <a:rect l="l" t="t" r="r" b="b"/>
              <a:pathLst>
                <a:path w="1442501" h="1888708">
                  <a:moveTo>
                    <a:pt x="0" y="0"/>
                  </a:moveTo>
                  <a:lnTo>
                    <a:pt x="1442501" y="0"/>
                  </a:lnTo>
                  <a:lnTo>
                    <a:pt x="1442501" y="1888708"/>
                  </a:lnTo>
                  <a:lnTo>
                    <a:pt x="0" y="1888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56851" y="5795525"/>
            <a:ext cx="3818812" cy="4209112"/>
          </a:xfrm>
          <a:custGeom>
            <a:avLst/>
            <a:gdLst/>
            <a:ahLst/>
            <a:cxnLst/>
            <a:rect l="l" t="t" r="r" b="b"/>
            <a:pathLst>
              <a:path w="3818812" h="4209112">
                <a:moveTo>
                  <a:pt x="0" y="0"/>
                </a:moveTo>
                <a:lnTo>
                  <a:pt x="3818812" y="0"/>
                </a:lnTo>
                <a:lnTo>
                  <a:pt x="3818812" y="4209112"/>
                </a:lnTo>
                <a:lnTo>
                  <a:pt x="0" y="4209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5927">
            <a:off x="3248334" y="-160076"/>
            <a:ext cx="11167537" cy="3654830"/>
          </a:xfrm>
          <a:custGeom>
            <a:avLst/>
            <a:gdLst/>
            <a:ahLst/>
            <a:cxnLst/>
            <a:rect l="l" t="t" r="r" b="b"/>
            <a:pathLst>
              <a:path w="11167537" h="3654830">
                <a:moveTo>
                  <a:pt x="0" y="0"/>
                </a:moveTo>
                <a:lnTo>
                  <a:pt x="11167537" y="0"/>
                </a:lnTo>
                <a:lnTo>
                  <a:pt x="11167537" y="3654830"/>
                </a:lnTo>
                <a:lnTo>
                  <a:pt x="0" y="3654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41390" y="819150"/>
            <a:ext cx="9381425" cy="219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600">
                <a:solidFill>
                  <a:srgbClr val="2E2C2B"/>
                </a:solidFill>
                <a:latin typeface="Literata Bold"/>
              </a:rPr>
              <a:t>MERKEZİ YERLEŞTİRME</a:t>
            </a:r>
          </a:p>
          <a:p>
            <a:pPr algn="ctr">
              <a:lnSpc>
                <a:spcPts val="8960"/>
              </a:lnSpc>
            </a:pPr>
            <a:r>
              <a:rPr lang="en-US" sz="5600">
                <a:solidFill>
                  <a:srgbClr val="2E2C2B"/>
                </a:solidFill>
                <a:latin typeface="Literata Bold"/>
              </a:rPr>
              <a:t>SİSTEMİ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3746" y="4172805"/>
            <a:ext cx="15092511" cy="190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0"/>
              </a:lnSpc>
              <a:spcBef>
                <a:spcPct val="0"/>
              </a:spcBef>
            </a:pPr>
            <a:r>
              <a:rPr lang="en-US" sz="3884">
                <a:solidFill>
                  <a:srgbClr val="2E2C2B"/>
                </a:solidFill>
                <a:latin typeface="Open Sauce"/>
              </a:rPr>
              <a:t>Merkezi sınavda (LGS) sorular 8.sınıf konularından oluşmaktadır.</a:t>
            </a:r>
          </a:p>
          <a:p>
            <a:pPr>
              <a:lnSpc>
                <a:spcPts val="5050"/>
              </a:lnSpc>
              <a:spcBef>
                <a:spcPct val="0"/>
              </a:spcBef>
            </a:pPr>
            <a:endParaRPr lang="en-US" sz="3884">
              <a:solidFill>
                <a:srgbClr val="2E2C2B"/>
              </a:solidFill>
              <a:latin typeface="Open Sauce"/>
            </a:endParaRPr>
          </a:p>
          <a:p>
            <a:pPr>
              <a:lnSpc>
                <a:spcPts val="5050"/>
              </a:lnSpc>
              <a:spcBef>
                <a:spcPct val="0"/>
              </a:spcBef>
            </a:pPr>
            <a:r>
              <a:rPr lang="en-US" sz="3884">
                <a:solidFill>
                  <a:srgbClr val="2E2C2B"/>
                </a:solidFill>
                <a:latin typeface="Open Sauce"/>
              </a:rPr>
              <a:t> Bu sınav 2 oturumdan oluşmaktadır.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9136763"/>
              </p:ext>
            </p:extLst>
          </p:nvPr>
        </p:nvGraphicFramePr>
        <p:xfrm>
          <a:off x="2647025" y="4929601"/>
          <a:ext cx="13730852" cy="5000792"/>
        </p:xfrm>
        <a:graphic>
          <a:graphicData uri="http://schemas.openxmlformats.org/drawingml/2006/table">
            <a:tbl>
              <a:tblPr/>
              <a:tblGrid>
                <a:gridCol w="6865426"/>
                <a:gridCol w="6865426"/>
              </a:tblGrid>
              <a:tr h="1250198">
                <a:tc>
                  <a:txBody>
                    <a:bodyPr/>
                    <a:lstStyle/>
                    <a:p>
                      <a:pPr algn="ctr">
                        <a:lnSpc>
                          <a:spcPts val="4283"/>
                        </a:lnSpc>
                        <a:defRPr/>
                      </a:pPr>
                      <a:r>
                        <a:rPr lang="en-US" sz="3059" dirty="0">
                          <a:solidFill>
                            <a:srgbClr val="22201E"/>
                          </a:solidFill>
                          <a:latin typeface="Questrial"/>
                        </a:rPr>
                        <a:t>TÜRKÇE</a:t>
                      </a:r>
                      <a:endParaRPr lang="en-US" sz="1100" dirty="0"/>
                    </a:p>
                  </a:txBody>
                  <a:tcPr marL="168888" marR="168888" marT="168888" marB="168888" anchor="ctr">
                    <a:lnL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23"/>
                        </a:lnSpc>
                        <a:defRPr/>
                      </a:pPr>
                      <a:endParaRPr lang="en-US" sz="1100" dirty="0"/>
                    </a:p>
                  </a:txBody>
                  <a:tcPr marL="168888" marR="168888" marT="168888" marB="168888" anchor="ctr">
                    <a:lnL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198">
                <a:tc>
                  <a:txBody>
                    <a:bodyPr/>
                    <a:lstStyle/>
                    <a:p>
                      <a:pPr algn="ctr">
                        <a:lnSpc>
                          <a:spcPts val="4283"/>
                        </a:lnSpc>
                        <a:defRPr/>
                      </a:pPr>
                      <a:r>
                        <a:rPr lang="en-US" sz="3059">
                          <a:solidFill>
                            <a:srgbClr val="22201E"/>
                          </a:solidFill>
                          <a:latin typeface="Questrial"/>
                        </a:rPr>
                        <a:t>İNKILAP TARİHİ</a:t>
                      </a:r>
                      <a:endParaRPr lang="en-US" sz="1100"/>
                    </a:p>
                  </a:txBody>
                  <a:tcPr marL="168888" marR="168888" marT="168888" marB="168888" anchor="ctr">
                    <a:lnL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23"/>
                        </a:lnSpc>
                        <a:defRPr/>
                      </a:pPr>
                      <a:endParaRPr lang="en-US" sz="1100" dirty="0"/>
                    </a:p>
                  </a:txBody>
                  <a:tcPr marL="168888" marR="168888" marT="168888" marB="168888" anchor="ctr">
                    <a:lnL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198">
                <a:tc>
                  <a:txBody>
                    <a:bodyPr/>
                    <a:lstStyle/>
                    <a:p>
                      <a:pPr algn="ctr">
                        <a:lnSpc>
                          <a:spcPts val="4283"/>
                        </a:lnSpc>
                        <a:defRPr/>
                      </a:pPr>
                      <a:r>
                        <a:rPr lang="en-US" sz="3059">
                          <a:solidFill>
                            <a:srgbClr val="22201E"/>
                          </a:solidFill>
                          <a:latin typeface="Questrial"/>
                        </a:rPr>
                        <a:t>DİN KÜLTÜRÜ</a:t>
                      </a:r>
                      <a:endParaRPr lang="en-US" sz="1100"/>
                    </a:p>
                  </a:txBody>
                  <a:tcPr marL="168888" marR="168888" marT="168888" marB="168888" anchor="ctr">
                    <a:lnL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23"/>
                        </a:lnSpc>
                        <a:defRPr/>
                      </a:pPr>
                      <a:endParaRPr lang="en-US" sz="1100" dirty="0"/>
                    </a:p>
                  </a:txBody>
                  <a:tcPr marL="168888" marR="168888" marT="168888" marB="168888" anchor="ctr">
                    <a:lnL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198">
                <a:tc>
                  <a:txBody>
                    <a:bodyPr/>
                    <a:lstStyle/>
                    <a:p>
                      <a:pPr algn="ctr">
                        <a:lnSpc>
                          <a:spcPts val="4283"/>
                        </a:lnSpc>
                        <a:defRPr/>
                      </a:pPr>
                      <a:r>
                        <a:rPr lang="en-US" sz="3059">
                          <a:solidFill>
                            <a:srgbClr val="22201E"/>
                          </a:solidFill>
                          <a:latin typeface="Questrial"/>
                        </a:rPr>
                        <a:t>İNGİLİZCE</a:t>
                      </a:r>
                      <a:endParaRPr lang="en-US" sz="1100"/>
                    </a:p>
                  </a:txBody>
                  <a:tcPr marL="168888" marR="168888" marT="168888" marB="168888" anchor="ctr">
                    <a:lnL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23"/>
                        </a:lnSpc>
                        <a:defRPr/>
                      </a:pPr>
                      <a:endParaRPr lang="en-US" sz="1100" dirty="0"/>
                    </a:p>
                  </a:txBody>
                  <a:tcPr marL="168888" marR="168888" marT="168888" marB="168888" anchor="ctr">
                    <a:lnL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5133505" y="4033156"/>
            <a:ext cx="2188579" cy="688885"/>
            <a:chOff x="0" y="0"/>
            <a:chExt cx="689904" cy="2171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9904" cy="217157"/>
            </a:xfrm>
            <a:custGeom>
              <a:avLst/>
              <a:gdLst/>
              <a:ahLst/>
              <a:cxnLst/>
              <a:rect l="l" t="t" r="r" b="b"/>
              <a:pathLst>
                <a:path w="689904" h="217157">
                  <a:moveTo>
                    <a:pt x="108578" y="0"/>
                  </a:moveTo>
                  <a:lnTo>
                    <a:pt x="581326" y="0"/>
                  </a:lnTo>
                  <a:cubicBezTo>
                    <a:pt x="641292" y="0"/>
                    <a:pt x="689904" y="48612"/>
                    <a:pt x="689904" y="108578"/>
                  </a:cubicBezTo>
                  <a:lnTo>
                    <a:pt x="689904" y="108578"/>
                  </a:lnTo>
                  <a:cubicBezTo>
                    <a:pt x="689904" y="137375"/>
                    <a:pt x="678465" y="164992"/>
                    <a:pt x="658103" y="185355"/>
                  </a:cubicBezTo>
                  <a:cubicBezTo>
                    <a:pt x="637740" y="205717"/>
                    <a:pt x="610123" y="217157"/>
                    <a:pt x="581326" y="217157"/>
                  </a:cubicBezTo>
                  <a:lnTo>
                    <a:pt x="108578" y="217157"/>
                  </a:lnTo>
                  <a:cubicBezTo>
                    <a:pt x="79782" y="217157"/>
                    <a:pt x="52164" y="205717"/>
                    <a:pt x="31802" y="185355"/>
                  </a:cubicBezTo>
                  <a:cubicBezTo>
                    <a:pt x="11439" y="164992"/>
                    <a:pt x="0" y="137375"/>
                    <a:pt x="0" y="108578"/>
                  </a:cubicBezTo>
                  <a:lnTo>
                    <a:pt x="0" y="108578"/>
                  </a:lnTo>
                  <a:cubicBezTo>
                    <a:pt x="0" y="79782"/>
                    <a:pt x="11439" y="52164"/>
                    <a:pt x="31802" y="31802"/>
                  </a:cubicBezTo>
                  <a:cubicBezTo>
                    <a:pt x="52164" y="11439"/>
                    <a:pt x="79782" y="0"/>
                    <a:pt x="108578" y="0"/>
                  </a:cubicBezTo>
                  <a:close/>
                </a:path>
              </a:pathLst>
            </a:custGeom>
            <a:solidFill>
              <a:srgbClr val="E6C76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176523" y="3698872"/>
            <a:ext cx="3256980" cy="3285818"/>
            <a:chOff x="0" y="-38100"/>
            <a:chExt cx="812800" cy="850900"/>
          </a:xfrm>
        </p:grpSpPr>
        <p:sp>
          <p:nvSpPr>
            <p:cNvPr id="7" name="Freeform 7"/>
            <p:cNvSpPr/>
            <p:nvPr/>
          </p:nvSpPr>
          <p:spPr>
            <a:xfrm>
              <a:off x="46896" y="337560"/>
              <a:ext cx="740711" cy="243300"/>
            </a:xfrm>
            <a:custGeom>
              <a:avLst/>
              <a:gdLst/>
              <a:ahLst/>
              <a:cxnLst/>
              <a:rect l="l" t="t" r="r" b="b"/>
              <a:pathLst>
                <a:path w="740711" h="243300">
                  <a:moveTo>
                    <a:pt x="121650" y="0"/>
                  </a:moveTo>
                  <a:lnTo>
                    <a:pt x="619061" y="0"/>
                  </a:lnTo>
                  <a:cubicBezTo>
                    <a:pt x="686246" y="0"/>
                    <a:pt x="740711" y="54464"/>
                    <a:pt x="740711" y="121650"/>
                  </a:cubicBezTo>
                  <a:lnTo>
                    <a:pt x="740711" y="121650"/>
                  </a:lnTo>
                  <a:cubicBezTo>
                    <a:pt x="740711" y="153913"/>
                    <a:pt x="727894" y="184855"/>
                    <a:pt x="705080" y="207669"/>
                  </a:cubicBezTo>
                  <a:cubicBezTo>
                    <a:pt x="682267" y="230483"/>
                    <a:pt x="651324" y="243300"/>
                    <a:pt x="619061" y="243300"/>
                  </a:cubicBezTo>
                  <a:lnTo>
                    <a:pt x="121650" y="243300"/>
                  </a:lnTo>
                  <a:cubicBezTo>
                    <a:pt x="54464" y="243300"/>
                    <a:pt x="0" y="188835"/>
                    <a:pt x="0" y="121650"/>
                  </a:cubicBezTo>
                  <a:lnTo>
                    <a:pt x="0" y="121650"/>
                  </a:lnTo>
                  <a:cubicBezTo>
                    <a:pt x="0" y="54464"/>
                    <a:pt x="54464" y="0"/>
                    <a:pt x="121650" y="0"/>
                  </a:cubicBezTo>
                  <a:close/>
                </a:path>
              </a:pathLst>
            </a:custGeom>
            <a:solidFill>
              <a:srgbClr val="E6C761"/>
            </a:solidFill>
            <a:ln w="38100" cap="rnd">
              <a:solidFill>
                <a:srgbClr val="13895B"/>
              </a:solidFill>
              <a:prstDash val="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60"/>
                </a:lnSpc>
              </a:pPr>
              <a:endParaRPr lang="tr-TR" sz="3584" dirty="0" smtClean="0">
                <a:solidFill>
                  <a:srgbClr val="FFFFFF"/>
                </a:solidFill>
                <a:latin typeface="Open Sauce"/>
              </a:endParaRPr>
            </a:p>
            <a:p>
              <a:pPr algn="ctr">
                <a:lnSpc>
                  <a:spcPts val="4660"/>
                </a:lnSpc>
              </a:pPr>
              <a:r>
                <a:rPr lang="en-US" sz="3584" dirty="0" smtClean="0">
                  <a:solidFill>
                    <a:srgbClr val="FFFFFF"/>
                  </a:solidFill>
                  <a:latin typeface="Open Sauce"/>
                </a:rPr>
                <a:t>20</a:t>
              </a:r>
              <a:endParaRPr lang="en-US" sz="3584" dirty="0">
                <a:solidFill>
                  <a:srgbClr val="FFFFFF"/>
                </a:solidFill>
                <a:latin typeface="Open Sauce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923947" y="3559764"/>
            <a:ext cx="2735988" cy="116227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660"/>
              </a:lnSpc>
            </a:pPr>
            <a:endParaRPr lang="en-US" sz="3584" dirty="0">
              <a:solidFill>
                <a:srgbClr val="FFFFFF"/>
              </a:solidFill>
              <a:latin typeface="Open Sauce"/>
            </a:endParaRPr>
          </a:p>
        </p:txBody>
      </p:sp>
      <p:sp>
        <p:nvSpPr>
          <p:cNvPr id="15" name="Freeform 15"/>
          <p:cNvSpPr/>
          <p:nvPr/>
        </p:nvSpPr>
        <p:spPr>
          <a:xfrm rot="255317">
            <a:off x="13251249" y="466811"/>
            <a:ext cx="4085950" cy="1337220"/>
          </a:xfrm>
          <a:custGeom>
            <a:avLst/>
            <a:gdLst/>
            <a:ahLst/>
            <a:cxnLst/>
            <a:rect l="l" t="t" r="r" b="b"/>
            <a:pathLst>
              <a:path w="4085950" h="1337220">
                <a:moveTo>
                  <a:pt x="0" y="0"/>
                </a:moveTo>
                <a:lnTo>
                  <a:pt x="4085950" y="0"/>
                </a:lnTo>
                <a:lnTo>
                  <a:pt x="4085950" y="1337220"/>
                </a:lnTo>
                <a:lnTo>
                  <a:pt x="0" y="1337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02851" y="4929601"/>
            <a:ext cx="625224" cy="3998524"/>
          </a:xfrm>
          <a:custGeom>
            <a:avLst/>
            <a:gdLst/>
            <a:ahLst/>
            <a:cxnLst/>
            <a:rect l="l" t="t" r="r" b="b"/>
            <a:pathLst>
              <a:path w="625224" h="3998524">
                <a:moveTo>
                  <a:pt x="0" y="0"/>
                </a:moveTo>
                <a:lnTo>
                  <a:pt x="625224" y="0"/>
                </a:lnTo>
                <a:lnTo>
                  <a:pt x="625224" y="3998523"/>
                </a:lnTo>
                <a:lnTo>
                  <a:pt x="0" y="3998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02851" y="962025"/>
            <a:ext cx="10055498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22201E"/>
                </a:solidFill>
                <a:latin typeface="Literata Bold"/>
              </a:rPr>
              <a:t>SÖZEL BÖLÜM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58478" y="2392180"/>
            <a:ext cx="7282612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22201E"/>
                </a:solidFill>
                <a:latin typeface="Questrial"/>
              </a:rPr>
              <a:t>75 DAKİKA                  50 SORU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35863" y="784584"/>
            <a:ext cx="296220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Questrial"/>
              </a:rPr>
              <a:t>1.  OTURUM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520436" y="4056788"/>
            <a:ext cx="1414717" cy="61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3"/>
              </a:lnSpc>
              <a:spcBef>
                <a:spcPct val="0"/>
              </a:spcBef>
            </a:pPr>
            <a:r>
              <a:rPr lang="en-US" sz="3524">
                <a:solidFill>
                  <a:srgbClr val="22201E"/>
                </a:solidFill>
                <a:latin typeface="Questrial"/>
              </a:rPr>
              <a:t>DERS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1624988" y="4033156"/>
            <a:ext cx="2258781" cy="748323"/>
            <a:chOff x="0" y="0"/>
            <a:chExt cx="3011708" cy="997765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011708" cy="997765"/>
              <a:chOff x="0" y="0"/>
              <a:chExt cx="597280" cy="19787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97280" cy="197876"/>
              </a:xfrm>
              <a:custGeom>
                <a:avLst/>
                <a:gdLst/>
                <a:ahLst/>
                <a:cxnLst/>
                <a:rect l="l" t="t" r="r" b="b"/>
                <a:pathLst>
                  <a:path w="597280" h="197876">
                    <a:moveTo>
                      <a:pt x="98938" y="0"/>
                    </a:moveTo>
                    <a:lnTo>
                      <a:pt x="498342" y="0"/>
                    </a:lnTo>
                    <a:cubicBezTo>
                      <a:pt x="524582" y="0"/>
                      <a:pt x="549747" y="10424"/>
                      <a:pt x="568301" y="28978"/>
                    </a:cubicBezTo>
                    <a:cubicBezTo>
                      <a:pt x="586856" y="47533"/>
                      <a:pt x="597280" y="72698"/>
                      <a:pt x="597280" y="98938"/>
                    </a:cubicBezTo>
                    <a:lnTo>
                      <a:pt x="597280" y="98938"/>
                    </a:lnTo>
                    <a:cubicBezTo>
                      <a:pt x="597280" y="153580"/>
                      <a:pt x="552983" y="197876"/>
                      <a:pt x="498342" y="197876"/>
                    </a:cubicBezTo>
                    <a:lnTo>
                      <a:pt x="98938" y="197876"/>
                    </a:lnTo>
                    <a:cubicBezTo>
                      <a:pt x="72698" y="197876"/>
                      <a:pt x="47533" y="187452"/>
                      <a:pt x="28978" y="168898"/>
                    </a:cubicBezTo>
                    <a:cubicBezTo>
                      <a:pt x="10424" y="150343"/>
                      <a:pt x="0" y="125178"/>
                      <a:pt x="0" y="98938"/>
                    </a:cubicBezTo>
                    <a:lnTo>
                      <a:pt x="0" y="98938"/>
                    </a:lnTo>
                    <a:cubicBezTo>
                      <a:pt x="0" y="72698"/>
                      <a:pt x="10424" y="47533"/>
                      <a:pt x="28978" y="28978"/>
                    </a:cubicBezTo>
                    <a:cubicBezTo>
                      <a:pt x="47533" y="10424"/>
                      <a:pt x="72698" y="0"/>
                      <a:pt x="98938" y="0"/>
                    </a:cubicBezTo>
                    <a:close/>
                  </a:path>
                </a:pathLst>
              </a:custGeom>
              <a:solidFill>
                <a:srgbClr val="E6C761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540933" y="70604"/>
              <a:ext cx="1929842" cy="780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0"/>
                </a:lnSpc>
                <a:spcBef>
                  <a:spcPct val="0"/>
                </a:spcBef>
              </a:pPr>
              <a:r>
                <a:rPr lang="en-US" sz="3486">
                  <a:solidFill>
                    <a:srgbClr val="22201E"/>
                  </a:solidFill>
                  <a:latin typeface="Questrial"/>
                </a:rPr>
                <a:t>SORU </a:t>
              </a:r>
            </a:p>
          </p:txBody>
        </p:sp>
      </p:grpSp>
      <p:grpSp>
        <p:nvGrpSpPr>
          <p:cNvPr id="29" name="Group 6"/>
          <p:cNvGrpSpPr/>
          <p:nvPr/>
        </p:nvGrpSpPr>
        <p:grpSpPr>
          <a:xfrm>
            <a:off x="11220005" y="4858479"/>
            <a:ext cx="3256980" cy="3285818"/>
            <a:chOff x="0" y="-38100"/>
            <a:chExt cx="812800" cy="850900"/>
          </a:xfrm>
        </p:grpSpPr>
        <p:sp>
          <p:nvSpPr>
            <p:cNvPr id="30" name="Freeform 7"/>
            <p:cNvSpPr/>
            <p:nvPr/>
          </p:nvSpPr>
          <p:spPr>
            <a:xfrm>
              <a:off x="46896" y="337560"/>
              <a:ext cx="740711" cy="243300"/>
            </a:xfrm>
            <a:custGeom>
              <a:avLst/>
              <a:gdLst/>
              <a:ahLst/>
              <a:cxnLst/>
              <a:rect l="l" t="t" r="r" b="b"/>
              <a:pathLst>
                <a:path w="740711" h="243300">
                  <a:moveTo>
                    <a:pt x="121650" y="0"/>
                  </a:moveTo>
                  <a:lnTo>
                    <a:pt x="619061" y="0"/>
                  </a:lnTo>
                  <a:cubicBezTo>
                    <a:pt x="686246" y="0"/>
                    <a:pt x="740711" y="54464"/>
                    <a:pt x="740711" y="121650"/>
                  </a:cubicBezTo>
                  <a:lnTo>
                    <a:pt x="740711" y="121650"/>
                  </a:lnTo>
                  <a:cubicBezTo>
                    <a:pt x="740711" y="153913"/>
                    <a:pt x="727894" y="184855"/>
                    <a:pt x="705080" y="207669"/>
                  </a:cubicBezTo>
                  <a:cubicBezTo>
                    <a:pt x="682267" y="230483"/>
                    <a:pt x="651324" y="243300"/>
                    <a:pt x="619061" y="243300"/>
                  </a:cubicBezTo>
                  <a:lnTo>
                    <a:pt x="121650" y="243300"/>
                  </a:lnTo>
                  <a:cubicBezTo>
                    <a:pt x="54464" y="243300"/>
                    <a:pt x="0" y="188835"/>
                    <a:pt x="0" y="121650"/>
                  </a:cubicBezTo>
                  <a:lnTo>
                    <a:pt x="0" y="121650"/>
                  </a:lnTo>
                  <a:cubicBezTo>
                    <a:pt x="0" y="54464"/>
                    <a:pt x="54464" y="0"/>
                    <a:pt x="121650" y="0"/>
                  </a:cubicBezTo>
                  <a:close/>
                </a:path>
              </a:pathLst>
            </a:custGeom>
            <a:solidFill>
              <a:srgbClr val="E6C761"/>
            </a:solidFill>
            <a:ln w="38100" cap="rnd">
              <a:solidFill>
                <a:srgbClr val="13895B"/>
              </a:solidFill>
              <a:prstDash val="dash"/>
              <a:round/>
            </a:ln>
          </p:spPr>
        </p:sp>
        <p:sp>
          <p:nvSpPr>
            <p:cNvPr id="31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60"/>
                </a:lnSpc>
              </a:pPr>
              <a:endParaRPr lang="tr-TR" sz="3584" dirty="0" smtClean="0">
                <a:solidFill>
                  <a:srgbClr val="FFFFFF"/>
                </a:solidFill>
                <a:latin typeface="Open Sauce"/>
              </a:endParaRPr>
            </a:p>
            <a:p>
              <a:pPr algn="ctr">
                <a:lnSpc>
                  <a:spcPts val="4660"/>
                </a:lnSpc>
              </a:pPr>
              <a:r>
                <a:rPr lang="tr-TR" sz="3584" dirty="0">
                  <a:solidFill>
                    <a:srgbClr val="FFFFFF"/>
                  </a:solidFill>
                  <a:latin typeface="Open Sauce"/>
                </a:rPr>
                <a:t>1</a:t>
              </a:r>
              <a:r>
                <a:rPr lang="en-US" sz="3584" dirty="0" smtClean="0">
                  <a:solidFill>
                    <a:srgbClr val="FFFFFF"/>
                  </a:solidFill>
                  <a:latin typeface="Open Sauce"/>
                </a:rPr>
                <a:t>0</a:t>
              </a:r>
              <a:endParaRPr lang="en-US" sz="3584" dirty="0">
                <a:solidFill>
                  <a:srgbClr val="FFFFFF"/>
                </a:solidFill>
                <a:latin typeface="Open Sauce"/>
              </a:endParaRPr>
            </a:p>
          </p:txBody>
        </p:sp>
      </p:grpSp>
      <p:grpSp>
        <p:nvGrpSpPr>
          <p:cNvPr id="35" name="Group 6"/>
          <p:cNvGrpSpPr/>
          <p:nvPr/>
        </p:nvGrpSpPr>
        <p:grpSpPr>
          <a:xfrm>
            <a:off x="11220005" y="6131038"/>
            <a:ext cx="3256980" cy="3285818"/>
            <a:chOff x="0" y="-38100"/>
            <a:chExt cx="812800" cy="850900"/>
          </a:xfrm>
        </p:grpSpPr>
        <p:sp>
          <p:nvSpPr>
            <p:cNvPr id="36" name="Freeform 7"/>
            <p:cNvSpPr/>
            <p:nvPr/>
          </p:nvSpPr>
          <p:spPr>
            <a:xfrm>
              <a:off x="46896" y="337560"/>
              <a:ext cx="740711" cy="243300"/>
            </a:xfrm>
            <a:custGeom>
              <a:avLst/>
              <a:gdLst/>
              <a:ahLst/>
              <a:cxnLst/>
              <a:rect l="l" t="t" r="r" b="b"/>
              <a:pathLst>
                <a:path w="740711" h="243300">
                  <a:moveTo>
                    <a:pt x="121650" y="0"/>
                  </a:moveTo>
                  <a:lnTo>
                    <a:pt x="619061" y="0"/>
                  </a:lnTo>
                  <a:cubicBezTo>
                    <a:pt x="686246" y="0"/>
                    <a:pt x="740711" y="54464"/>
                    <a:pt x="740711" y="121650"/>
                  </a:cubicBezTo>
                  <a:lnTo>
                    <a:pt x="740711" y="121650"/>
                  </a:lnTo>
                  <a:cubicBezTo>
                    <a:pt x="740711" y="153913"/>
                    <a:pt x="727894" y="184855"/>
                    <a:pt x="705080" y="207669"/>
                  </a:cubicBezTo>
                  <a:cubicBezTo>
                    <a:pt x="682267" y="230483"/>
                    <a:pt x="651324" y="243300"/>
                    <a:pt x="619061" y="243300"/>
                  </a:cubicBezTo>
                  <a:lnTo>
                    <a:pt x="121650" y="243300"/>
                  </a:lnTo>
                  <a:cubicBezTo>
                    <a:pt x="54464" y="243300"/>
                    <a:pt x="0" y="188835"/>
                    <a:pt x="0" y="121650"/>
                  </a:cubicBezTo>
                  <a:lnTo>
                    <a:pt x="0" y="121650"/>
                  </a:lnTo>
                  <a:cubicBezTo>
                    <a:pt x="0" y="54464"/>
                    <a:pt x="54464" y="0"/>
                    <a:pt x="121650" y="0"/>
                  </a:cubicBezTo>
                  <a:close/>
                </a:path>
              </a:pathLst>
            </a:custGeom>
            <a:solidFill>
              <a:srgbClr val="E6C761"/>
            </a:solidFill>
            <a:ln w="38100" cap="rnd">
              <a:solidFill>
                <a:srgbClr val="13895B"/>
              </a:solidFill>
              <a:prstDash val="dash"/>
              <a:round/>
            </a:ln>
          </p:spPr>
        </p:sp>
        <p:sp>
          <p:nvSpPr>
            <p:cNvPr id="37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60"/>
                </a:lnSpc>
              </a:pPr>
              <a:endParaRPr lang="tr-TR" sz="3584" dirty="0" smtClean="0">
                <a:solidFill>
                  <a:srgbClr val="FFFFFF"/>
                </a:solidFill>
                <a:latin typeface="Open Sauce"/>
              </a:endParaRPr>
            </a:p>
            <a:p>
              <a:pPr algn="ctr">
                <a:lnSpc>
                  <a:spcPts val="4660"/>
                </a:lnSpc>
              </a:pPr>
              <a:r>
                <a:rPr lang="tr-TR" sz="3584" dirty="0">
                  <a:solidFill>
                    <a:srgbClr val="FFFFFF"/>
                  </a:solidFill>
                  <a:latin typeface="Open Sauce"/>
                </a:rPr>
                <a:t>1</a:t>
              </a:r>
              <a:r>
                <a:rPr lang="en-US" sz="3584" dirty="0" smtClean="0">
                  <a:solidFill>
                    <a:srgbClr val="FFFFFF"/>
                  </a:solidFill>
                  <a:latin typeface="Open Sauce"/>
                </a:rPr>
                <a:t>0</a:t>
              </a:r>
              <a:endParaRPr lang="en-US" sz="3584" dirty="0">
                <a:solidFill>
                  <a:srgbClr val="FFFFFF"/>
                </a:solidFill>
                <a:latin typeface="Open Sauce"/>
              </a:endParaRPr>
            </a:p>
          </p:txBody>
        </p:sp>
      </p:grpSp>
      <p:grpSp>
        <p:nvGrpSpPr>
          <p:cNvPr id="38" name="Group 6"/>
          <p:cNvGrpSpPr/>
          <p:nvPr/>
        </p:nvGrpSpPr>
        <p:grpSpPr>
          <a:xfrm>
            <a:off x="11226932" y="7333867"/>
            <a:ext cx="3256980" cy="3285818"/>
            <a:chOff x="0" y="-38100"/>
            <a:chExt cx="812800" cy="850900"/>
          </a:xfrm>
        </p:grpSpPr>
        <p:sp>
          <p:nvSpPr>
            <p:cNvPr id="39" name="Freeform 7"/>
            <p:cNvSpPr/>
            <p:nvPr/>
          </p:nvSpPr>
          <p:spPr>
            <a:xfrm>
              <a:off x="46896" y="337560"/>
              <a:ext cx="740711" cy="243300"/>
            </a:xfrm>
            <a:custGeom>
              <a:avLst/>
              <a:gdLst/>
              <a:ahLst/>
              <a:cxnLst/>
              <a:rect l="l" t="t" r="r" b="b"/>
              <a:pathLst>
                <a:path w="740711" h="243300">
                  <a:moveTo>
                    <a:pt x="121650" y="0"/>
                  </a:moveTo>
                  <a:lnTo>
                    <a:pt x="619061" y="0"/>
                  </a:lnTo>
                  <a:cubicBezTo>
                    <a:pt x="686246" y="0"/>
                    <a:pt x="740711" y="54464"/>
                    <a:pt x="740711" y="121650"/>
                  </a:cubicBezTo>
                  <a:lnTo>
                    <a:pt x="740711" y="121650"/>
                  </a:lnTo>
                  <a:cubicBezTo>
                    <a:pt x="740711" y="153913"/>
                    <a:pt x="727894" y="184855"/>
                    <a:pt x="705080" y="207669"/>
                  </a:cubicBezTo>
                  <a:cubicBezTo>
                    <a:pt x="682267" y="230483"/>
                    <a:pt x="651324" y="243300"/>
                    <a:pt x="619061" y="243300"/>
                  </a:cubicBezTo>
                  <a:lnTo>
                    <a:pt x="121650" y="243300"/>
                  </a:lnTo>
                  <a:cubicBezTo>
                    <a:pt x="54464" y="243300"/>
                    <a:pt x="0" y="188835"/>
                    <a:pt x="0" y="121650"/>
                  </a:cubicBezTo>
                  <a:lnTo>
                    <a:pt x="0" y="121650"/>
                  </a:lnTo>
                  <a:cubicBezTo>
                    <a:pt x="0" y="54464"/>
                    <a:pt x="54464" y="0"/>
                    <a:pt x="121650" y="0"/>
                  </a:cubicBezTo>
                  <a:close/>
                </a:path>
              </a:pathLst>
            </a:custGeom>
            <a:solidFill>
              <a:srgbClr val="E6C761"/>
            </a:solidFill>
            <a:ln w="38100" cap="rnd">
              <a:solidFill>
                <a:srgbClr val="13895B"/>
              </a:solidFill>
              <a:prstDash val="dash"/>
              <a:round/>
            </a:ln>
          </p:spPr>
        </p:sp>
        <p:sp>
          <p:nvSpPr>
            <p:cNvPr id="40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60"/>
                </a:lnSpc>
              </a:pPr>
              <a:endParaRPr lang="tr-TR" sz="3584" dirty="0" smtClean="0">
                <a:solidFill>
                  <a:srgbClr val="FFFFFF"/>
                </a:solidFill>
                <a:latin typeface="Open Sauce"/>
              </a:endParaRPr>
            </a:p>
            <a:p>
              <a:pPr algn="ctr">
                <a:lnSpc>
                  <a:spcPts val="4660"/>
                </a:lnSpc>
              </a:pPr>
              <a:r>
                <a:rPr lang="tr-TR" sz="3584" dirty="0">
                  <a:solidFill>
                    <a:srgbClr val="FFFFFF"/>
                  </a:solidFill>
                  <a:latin typeface="Open Sauce"/>
                </a:rPr>
                <a:t>1</a:t>
              </a:r>
              <a:r>
                <a:rPr lang="en-US" sz="3584" dirty="0" smtClean="0">
                  <a:solidFill>
                    <a:srgbClr val="FFFFFF"/>
                  </a:solidFill>
                  <a:latin typeface="Open Sauce"/>
                </a:rPr>
                <a:t>0</a:t>
              </a:r>
              <a:endParaRPr lang="en-US" sz="3584" dirty="0">
                <a:solidFill>
                  <a:srgbClr val="FFFFFF"/>
                </a:solidFill>
                <a:latin typeface="Open Sauce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667218" y="5672331"/>
          <a:ext cx="13730852" cy="2513062"/>
        </p:xfrm>
        <a:graphic>
          <a:graphicData uri="http://schemas.openxmlformats.org/drawingml/2006/table">
            <a:tbl>
              <a:tblPr/>
              <a:tblGrid>
                <a:gridCol w="6865426"/>
                <a:gridCol w="6865426"/>
              </a:tblGrid>
              <a:tr h="1256531">
                <a:tc>
                  <a:txBody>
                    <a:bodyPr/>
                    <a:lstStyle/>
                    <a:p>
                      <a:pPr algn="ctr">
                        <a:lnSpc>
                          <a:spcPts val="4283"/>
                        </a:lnSpc>
                        <a:defRPr/>
                      </a:pPr>
                      <a:r>
                        <a:rPr lang="en-US" sz="3059" dirty="0">
                          <a:solidFill>
                            <a:srgbClr val="22201E"/>
                          </a:solidFill>
                          <a:latin typeface="Questrial"/>
                        </a:rPr>
                        <a:t>MATEMATİK</a:t>
                      </a:r>
                      <a:endParaRPr lang="en-US" sz="1100" dirty="0"/>
                    </a:p>
                  </a:txBody>
                  <a:tcPr marL="168888" marR="168888" marT="168888" marB="168888" anchor="ctr">
                    <a:lnL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23"/>
                        </a:lnSpc>
                        <a:defRPr/>
                      </a:pPr>
                      <a:endParaRPr lang="en-US" sz="1100"/>
                    </a:p>
                  </a:txBody>
                  <a:tcPr marL="168888" marR="168888" marT="168888" marB="168888" anchor="ctr">
                    <a:lnL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531">
                <a:tc>
                  <a:txBody>
                    <a:bodyPr/>
                    <a:lstStyle/>
                    <a:p>
                      <a:pPr algn="ctr">
                        <a:lnSpc>
                          <a:spcPts val="4283"/>
                        </a:lnSpc>
                        <a:defRPr/>
                      </a:pPr>
                      <a:r>
                        <a:rPr lang="en-US" sz="3059">
                          <a:solidFill>
                            <a:srgbClr val="22201E"/>
                          </a:solidFill>
                          <a:latin typeface="Questrial"/>
                        </a:rPr>
                        <a:t>FEN BİLİMLERİ </a:t>
                      </a:r>
                      <a:endParaRPr lang="en-US" sz="1100"/>
                    </a:p>
                  </a:txBody>
                  <a:tcPr marL="168888" marR="168888" marT="168888" marB="168888" anchor="ctr">
                    <a:lnL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23"/>
                        </a:lnSpc>
                        <a:defRPr/>
                      </a:pPr>
                      <a:endParaRPr lang="en-US" sz="1100" dirty="0"/>
                    </a:p>
                  </a:txBody>
                  <a:tcPr marL="168888" marR="168888" marT="168888" marB="168888" anchor="ctr">
                    <a:lnL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5133505" y="4555439"/>
            <a:ext cx="2188579" cy="688885"/>
            <a:chOff x="0" y="0"/>
            <a:chExt cx="689904" cy="2171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9904" cy="217157"/>
            </a:xfrm>
            <a:custGeom>
              <a:avLst/>
              <a:gdLst/>
              <a:ahLst/>
              <a:cxnLst/>
              <a:rect l="l" t="t" r="r" b="b"/>
              <a:pathLst>
                <a:path w="689904" h="217157">
                  <a:moveTo>
                    <a:pt x="108578" y="0"/>
                  </a:moveTo>
                  <a:lnTo>
                    <a:pt x="581326" y="0"/>
                  </a:lnTo>
                  <a:cubicBezTo>
                    <a:pt x="641292" y="0"/>
                    <a:pt x="689904" y="48612"/>
                    <a:pt x="689904" y="108578"/>
                  </a:cubicBezTo>
                  <a:lnTo>
                    <a:pt x="689904" y="108578"/>
                  </a:lnTo>
                  <a:cubicBezTo>
                    <a:pt x="689904" y="137375"/>
                    <a:pt x="678465" y="164992"/>
                    <a:pt x="658103" y="185355"/>
                  </a:cubicBezTo>
                  <a:cubicBezTo>
                    <a:pt x="637740" y="205717"/>
                    <a:pt x="610123" y="217157"/>
                    <a:pt x="581326" y="217157"/>
                  </a:cubicBezTo>
                  <a:lnTo>
                    <a:pt x="108578" y="217157"/>
                  </a:lnTo>
                  <a:cubicBezTo>
                    <a:pt x="79782" y="217157"/>
                    <a:pt x="52164" y="205717"/>
                    <a:pt x="31802" y="185355"/>
                  </a:cubicBezTo>
                  <a:cubicBezTo>
                    <a:pt x="11439" y="164992"/>
                    <a:pt x="0" y="137375"/>
                    <a:pt x="0" y="108578"/>
                  </a:cubicBezTo>
                  <a:lnTo>
                    <a:pt x="0" y="108578"/>
                  </a:lnTo>
                  <a:cubicBezTo>
                    <a:pt x="0" y="79782"/>
                    <a:pt x="11439" y="52164"/>
                    <a:pt x="31802" y="31802"/>
                  </a:cubicBezTo>
                  <a:cubicBezTo>
                    <a:pt x="52164" y="11439"/>
                    <a:pt x="79782" y="0"/>
                    <a:pt x="108578" y="0"/>
                  </a:cubicBezTo>
                  <a:close/>
                </a:path>
              </a:pathLst>
            </a:custGeom>
            <a:solidFill>
              <a:srgbClr val="E6C76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67869" y="4841179"/>
            <a:ext cx="2735988" cy="2864241"/>
            <a:chOff x="0" y="-302016"/>
            <a:chExt cx="812800" cy="8509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0711" cy="246868"/>
            </a:xfrm>
            <a:custGeom>
              <a:avLst/>
              <a:gdLst/>
              <a:ahLst/>
              <a:cxnLst/>
              <a:rect l="l" t="t" r="r" b="b"/>
              <a:pathLst>
                <a:path w="740711" h="246868">
                  <a:moveTo>
                    <a:pt x="123434" y="0"/>
                  </a:moveTo>
                  <a:lnTo>
                    <a:pt x="617277" y="0"/>
                  </a:lnTo>
                  <a:cubicBezTo>
                    <a:pt x="685447" y="0"/>
                    <a:pt x="740711" y="55263"/>
                    <a:pt x="740711" y="123434"/>
                  </a:cubicBezTo>
                  <a:lnTo>
                    <a:pt x="740711" y="123434"/>
                  </a:lnTo>
                  <a:cubicBezTo>
                    <a:pt x="740711" y="156171"/>
                    <a:pt x="727706" y="187567"/>
                    <a:pt x="704558" y="210715"/>
                  </a:cubicBezTo>
                  <a:cubicBezTo>
                    <a:pt x="681409" y="233864"/>
                    <a:pt x="650013" y="246868"/>
                    <a:pt x="617277" y="246868"/>
                  </a:cubicBezTo>
                  <a:lnTo>
                    <a:pt x="123434" y="246868"/>
                  </a:lnTo>
                  <a:cubicBezTo>
                    <a:pt x="90697" y="246868"/>
                    <a:pt x="59301" y="233864"/>
                    <a:pt x="36153" y="210715"/>
                  </a:cubicBezTo>
                  <a:cubicBezTo>
                    <a:pt x="13005" y="187567"/>
                    <a:pt x="0" y="156171"/>
                    <a:pt x="0" y="123434"/>
                  </a:cubicBezTo>
                  <a:lnTo>
                    <a:pt x="0" y="123434"/>
                  </a:lnTo>
                  <a:cubicBezTo>
                    <a:pt x="0" y="90697"/>
                    <a:pt x="13005" y="59301"/>
                    <a:pt x="36153" y="36153"/>
                  </a:cubicBezTo>
                  <a:cubicBezTo>
                    <a:pt x="59301" y="13005"/>
                    <a:pt x="90697" y="0"/>
                    <a:pt x="123434" y="0"/>
                  </a:cubicBezTo>
                  <a:close/>
                </a:path>
              </a:pathLst>
            </a:custGeom>
            <a:solidFill>
              <a:srgbClr val="E6C761"/>
            </a:solidFill>
            <a:ln w="38100" cap="rnd">
              <a:solidFill>
                <a:srgbClr val="13895B"/>
              </a:solidFill>
              <a:prstDash val="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02016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60"/>
                </a:lnSpc>
              </a:pPr>
              <a:r>
                <a:rPr lang="en-US" sz="3584" dirty="0">
                  <a:solidFill>
                    <a:srgbClr val="FFFFFF"/>
                  </a:solidFill>
                  <a:latin typeface="Open Sauce"/>
                </a:rPr>
                <a:t>20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011700" y="6222991"/>
            <a:ext cx="2891411" cy="2864235"/>
            <a:chOff x="0" y="-311477"/>
            <a:chExt cx="817915" cy="8509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40711" cy="243300"/>
            </a:xfrm>
            <a:custGeom>
              <a:avLst/>
              <a:gdLst/>
              <a:ahLst/>
              <a:cxnLst/>
              <a:rect l="l" t="t" r="r" b="b"/>
              <a:pathLst>
                <a:path w="740711" h="243300">
                  <a:moveTo>
                    <a:pt x="121650" y="0"/>
                  </a:moveTo>
                  <a:lnTo>
                    <a:pt x="619061" y="0"/>
                  </a:lnTo>
                  <a:cubicBezTo>
                    <a:pt x="686246" y="0"/>
                    <a:pt x="740711" y="54464"/>
                    <a:pt x="740711" y="121650"/>
                  </a:cubicBezTo>
                  <a:lnTo>
                    <a:pt x="740711" y="121650"/>
                  </a:lnTo>
                  <a:cubicBezTo>
                    <a:pt x="740711" y="153913"/>
                    <a:pt x="727894" y="184855"/>
                    <a:pt x="705080" y="207669"/>
                  </a:cubicBezTo>
                  <a:cubicBezTo>
                    <a:pt x="682267" y="230483"/>
                    <a:pt x="651324" y="243300"/>
                    <a:pt x="619061" y="243300"/>
                  </a:cubicBezTo>
                  <a:lnTo>
                    <a:pt x="121650" y="243300"/>
                  </a:lnTo>
                  <a:cubicBezTo>
                    <a:pt x="54464" y="243300"/>
                    <a:pt x="0" y="188835"/>
                    <a:pt x="0" y="121650"/>
                  </a:cubicBezTo>
                  <a:lnTo>
                    <a:pt x="0" y="121650"/>
                  </a:lnTo>
                  <a:cubicBezTo>
                    <a:pt x="0" y="54464"/>
                    <a:pt x="54464" y="0"/>
                    <a:pt x="121650" y="0"/>
                  </a:cubicBezTo>
                  <a:close/>
                </a:path>
              </a:pathLst>
            </a:custGeom>
            <a:solidFill>
              <a:srgbClr val="E6C761"/>
            </a:solidFill>
            <a:ln w="38100" cap="rnd">
              <a:solidFill>
                <a:srgbClr val="13895B"/>
              </a:solidFill>
              <a:prstDash val="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5115" y="-311477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60"/>
                </a:lnSpc>
              </a:pPr>
              <a:r>
                <a:rPr lang="en-US" sz="3584" dirty="0">
                  <a:solidFill>
                    <a:srgbClr val="FFFFFF"/>
                  </a:solidFill>
                  <a:latin typeface="Open Sauce"/>
                </a:rPr>
                <a:t>20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rot="255317">
            <a:off x="13251249" y="466811"/>
            <a:ext cx="4085950" cy="1337220"/>
          </a:xfrm>
          <a:custGeom>
            <a:avLst/>
            <a:gdLst/>
            <a:ahLst/>
            <a:cxnLst/>
            <a:rect l="l" t="t" r="r" b="b"/>
            <a:pathLst>
              <a:path w="4085950" h="1337220">
                <a:moveTo>
                  <a:pt x="0" y="0"/>
                </a:moveTo>
                <a:lnTo>
                  <a:pt x="4085950" y="0"/>
                </a:lnTo>
                <a:lnTo>
                  <a:pt x="4085950" y="1337220"/>
                </a:lnTo>
                <a:lnTo>
                  <a:pt x="0" y="1337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02851" y="4929601"/>
            <a:ext cx="625224" cy="3998524"/>
          </a:xfrm>
          <a:custGeom>
            <a:avLst/>
            <a:gdLst/>
            <a:ahLst/>
            <a:cxnLst/>
            <a:rect l="l" t="t" r="r" b="b"/>
            <a:pathLst>
              <a:path w="625224" h="3998524">
                <a:moveTo>
                  <a:pt x="0" y="0"/>
                </a:moveTo>
                <a:lnTo>
                  <a:pt x="625224" y="0"/>
                </a:lnTo>
                <a:lnTo>
                  <a:pt x="625224" y="3998523"/>
                </a:lnTo>
                <a:lnTo>
                  <a:pt x="0" y="3998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02851" y="962025"/>
            <a:ext cx="10055498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22201E"/>
                </a:solidFill>
                <a:latin typeface="Literata Bold"/>
              </a:rPr>
              <a:t>SAYISAL BÖLÜM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24658" y="2928897"/>
            <a:ext cx="7282612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22201E"/>
                </a:solidFill>
                <a:latin typeface="Questrial"/>
              </a:rPr>
              <a:t>80 DAKİKA                  40 SORU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435863" y="784584"/>
            <a:ext cx="296220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Questrial"/>
              </a:rPr>
              <a:t>2.  OTURUM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20436" y="4579071"/>
            <a:ext cx="1414717" cy="61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3"/>
              </a:lnSpc>
              <a:spcBef>
                <a:spcPct val="0"/>
              </a:spcBef>
            </a:pPr>
            <a:r>
              <a:rPr lang="en-US" sz="3524">
                <a:solidFill>
                  <a:srgbClr val="22201E"/>
                </a:solidFill>
                <a:latin typeface="Questrial"/>
              </a:rPr>
              <a:t>DERS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2011700" y="4555439"/>
            <a:ext cx="2258781" cy="748323"/>
            <a:chOff x="0" y="0"/>
            <a:chExt cx="3011708" cy="997765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11708" cy="997765"/>
              <a:chOff x="0" y="0"/>
              <a:chExt cx="597280" cy="19787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7280" cy="197876"/>
              </a:xfrm>
              <a:custGeom>
                <a:avLst/>
                <a:gdLst/>
                <a:ahLst/>
                <a:cxnLst/>
                <a:rect l="l" t="t" r="r" b="b"/>
                <a:pathLst>
                  <a:path w="597280" h="197876">
                    <a:moveTo>
                      <a:pt x="98938" y="0"/>
                    </a:moveTo>
                    <a:lnTo>
                      <a:pt x="498342" y="0"/>
                    </a:lnTo>
                    <a:cubicBezTo>
                      <a:pt x="524582" y="0"/>
                      <a:pt x="549747" y="10424"/>
                      <a:pt x="568301" y="28978"/>
                    </a:cubicBezTo>
                    <a:cubicBezTo>
                      <a:pt x="586856" y="47533"/>
                      <a:pt x="597280" y="72698"/>
                      <a:pt x="597280" y="98938"/>
                    </a:cubicBezTo>
                    <a:lnTo>
                      <a:pt x="597280" y="98938"/>
                    </a:lnTo>
                    <a:cubicBezTo>
                      <a:pt x="597280" y="153580"/>
                      <a:pt x="552983" y="197876"/>
                      <a:pt x="498342" y="197876"/>
                    </a:cubicBezTo>
                    <a:lnTo>
                      <a:pt x="98938" y="197876"/>
                    </a:lnTo>
                    <a:cubicBezTo>
                      <a:pt x="72698" y="197876"/>
                      <a:pt x="47533" y="187452"/>
                      <a:pt x="28978" y="168898"/>
                    </a:cubicBezTo>
                    <a:cubicBezTo>
                      <a:pt x="10424" y="150343"/>
                      <a:pt x="0" y="125178"/>
                      <a:pt x="0" y="98938"/>
                    </a:cubicBezTo>
                    <a:lnTo>
                      <a:pt x="0" y="98938"/>
                    </a:lnTo>
                    <a:cubicBezTo>
                      <a:pt x="0" y="72698"/>
                      <a:pt x="10424" y="47533"/>
                      <a:pt x="28978" y="28978"/>
                    </a:cubicBezTo>
                    <a:cubicBezTo>
                      <a:pt x="47533" y="10424"/>
                      <a:pt x="72698" y="0"/>
                      <a:pt x="98938" y="0"/>
                    </a:cubicBezTo>
                    <a:close/>
                  </a:path>
                </a:pathLst>
              </a:custGeom>
              <a:solidFill>
                <a:srgbClr val="E6C76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540933" y="70604"/>
              <a:ext cx="1929842" cy="780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0"/>
                </a:lnSpc>
                <a:spcBef>
                  <a:spcPct val="0"/>
                </a:spcBef>
              </a:pPr>
              <a:r>
                <a:rPr lang="en-US" sz="3486">
                  <a:solidFill>
                    <a:srgbClr val="22201E"/>
                  </a:solidFill>
                  <a:latin typeface="Questrial"/>
                </a:rPr>
                <a:t>SORU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628</Words>
  <Application>Microsoft Office PowerPoint</Application>
  <PresentationFormat>Özel</PresentationFormat>
  <Paragraphs>230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Arial</vt:lpstr>
      <vt:lpstr>Literata Bold</vt:lpstr>
      <vt:lpstr>Questrial</vt:lpstr>
      <vt:lpstr>Open Sauce</vt:lpstr>
      <vt:lpstr>Open Sauce Bold</vt:lpstr>
      <vt:lpstr>Calibri</vt:lpstr>
      <vt:lpstr>Times New Roman</vt:lpstr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LGS TANITIM SUNUMU</dc:title>
  <dc:creator>pc</dc:creator>
  <cp:lastModifiedBy>pc</cp:lastModifiedBy>
  <cp:revision>11</cp:revision>
  <dcterms:created xsi:type="dcterms:W3CDTF">2006-08-16T00:00:00Z</dcterms:created>
  <dcterms:modified xsi:type="dcterms:W3CDTF">2023-10-05T04:44:04Z</dcterms:modified>
  <dc:identifier>DAFwBA2ZsV8</dc:identifier>
</cp:coreProperties>
</file>